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08" r:id="rId2"/>
    <p:sldId id="382" r:id="rId3"/>
    <p:sldId id="351" r:id="rId4"/>
    <p:sldId id="391" r:id="rId5"/>
    <p:sldId id="414" r:id="rId6"/>
    <p:sldId id="393" r:id="rId7"/>
    <p:sldId id="415" r:id="rId8"/>
    <p:sldId id="394" r:id="rId9"/>
    <p:sldId id="396" r:id="rId10"/>
    <p:sldId id="397" r:id="rId11"/>
    <p:sldId id="398" r:id="rId12"/>
    <p:sldId id="400" r:id="rId13"/>
    <p:sldId id="401" r:id="rId14"/>
    <p:sldId id="402" r:id="rId15"/>
    <p:sldId id="399" r:id="rId16"/>
    <p:sldId id="403" r:id="rId17"/>
    <p:sldId id="406" r:id="rId18"/>
    <p:sldId id="404" r:id="rId19"/>
    <p:sldId id="407" r:id="rId20"/>
    <p:sldId id="408" r:id="rId21"/>
    <p:sldId id="409" r:id="rId22"/>
    <p:sldId id="410" r:id="rId23"/>
    <p:sldId id="411" r:id="rId24"/>
    <p:sldId id="412" r:id="rId25"/>
    <p:sldId id="416" r:id="rId26"/>
    <p:sldId id="418" r:id="rId27"/>
    <p:sldId id="359" r:id="rId28"/>
    <p:sldId id="348" r:id="rId29"/>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n Tolchenov" initials="RT" lastIdx="1" clrIdx="0">
    <p:extLst>
      <p:ext uri="{19B8F6BF-5375-455C-9EA6-DF929625EA0E}">
        <p15:presenceInfo xmlns:p15="http://schemas.microsoft.com/office/powerpoint/2012/main" userId="9919c6b7c98336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4DAED"/>
    <a:srgbClr val="FFFF66"/>
    <a:srgbClr val="0C105E"/>
    <a:srgbClr val="00628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8411" autoAdjust="0"/>
  </p:normalViewPr>
  <p:slideViewPr>
    <p:cSldViewPr>
      <p:cViewPr varScale="1">
        <p:scale>
          <a:sx n="69" d="100"/>
          <a:sy n="69" d="100"/>
        </p:scale>
        <p:origin x="1771" y="58"/>
      </p:cViewPr>
      <p:guideLst>
        <p:guide orient="horz" pos="2160"/>
        <p:guide pos="283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AF5459-01C1-4E65-966E-18549A0F33AC}"/>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a:extLst>
              <a:ext uri="{FF2B5EF4-FFF2-40B4-BE49-F238E27FC236}">
                <a16:creationId xmlns:a16="http://schemas.microsoft.com/office/drawing/2014/main" id="{C7CC7D3C-B434-4A29-A1BF-733AF34E3968}"/>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13CB5081-12C1-45CA-92B1-33974DCD3E79}" type="datetimeFigureOut">
              <a:rPr lang="en-US" smtClean="0"/>
              <a:t>7/23/2019</a:t>
            </a:fld>
            <a:endParaRPr lang="en-US"/>
          </a:p>
        </p:txBody>
      </p:sp>
      <p:sp>
        <p:nvSpPr>
          <p:cNvPr id="4" name="Footer Placeholder 3">
            <a:extLst>
              <a:ext uri="{FF2B5EF4-FFF2-40B4-BE49-F238E27FC236}">
                <a16:creationId xmlns:a16="http://schemas.microsoft.com/office/drawing/2014/main" id="{2316946C-EFEA-4BBE-BC58-C19B9C5730E7}"/>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BD486E4-6344-453E-A598-ACE9F3F58398}"/>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28E5560B-F4C9-4A4F-A831-1DB6148CA72C}" type="slidenum">
              <a:rPr lang="en-US" smtClean="0"/>
              <a:t>‹#›</a:t>
            </a:fld>
            <a:endParaRPr lang="en-US"/>
          </a:p>
        </p:txBody>
      </p:sp>
    </p:spTree>
    <p:extLst>
      <p:ext uri="{BB962C8B-B14F-4D97-AF65-F5344CB8AC3E}">
        <p14:creationId xmlns:p14="http://schemas.microsoft.com/office/powerpoint/2010/main" val="364185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EF72CA3-581B-4CC9-9F77-407418F76A62}" type="datetimeFigureOut">
              <a:rPr lang="en-GB" smtClean="0"/>
              <a:t>23/07/2019</a:t>
            </a:fld>
            <a:endParaRPr lang="en-GB" dirty="0"/>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5E7E5CE8-4D9B-4B90-B04D-856B84F69FD8}" type="slidenum">
              <a:rPr lang="en-GB" smtClean="0"/>
              <a:t>‹#›</a:t>
            </a:fld>
            <a:endParaRPr lang="en-GB" dirty="0"/>
          </a:p>
        </p:txBody>
      </p:sp>
    </p:spTree>
    <p:extLst>
      <p:ext uri="{BB962C8B-B14F-4D97-AF65-F5344CB8AC3E}">
        <p14:creationId xmlns:p14="http://schemas.microsoft.com/office/powerpoint/2010/main" val="330887251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5E7E5CE8-4D9B-4B90-B04D-856B84F69FD8}" type="slidenum">
              <a:rPr lang="en-GB" smtClean="0"/>
              <a:t>1</a:t>
            </a:fld>
            <a:endParaRPr lang="en-GB" dirty="0"/>
          </a:p>
        </p:txBody>
      </p:sp>
    </p:spTree>
    <p:extLst>
      <p:ext uri="{BB962C8B-B14F-4D97-AF65-F5344CB8AC3E}">
        <p14:creationId xmlns:p14="http://schemas.microsoft.com/office/powerpoint/2010/main" val="217672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7E5CE8-4D9B-4B90-B04D-856B84F69FD8}" type="slidenum">
              <a:rPr lang="en-GB" smtClean="0"/>
              <a:t>2</a:t>
            </a:fld>
            <a:endParaRPr lang="en-GB" dirty="0"/>
          </a:p>
        </p:txBody>
      </p:sp>
    </p:spTree>
    <p:extLst>
      <p:ext uri="{BB962C8B-B14F-4D97-AF65-F5344CB8AC3E}">
        <p14:creationId xmlns:p14="http://schemas.microsoft.com/office/powerpoint/2010/main" val="270657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7E5CE8-4D9B-4B90-B04D-856B84F69FD8}" type="slidenum">
              <a:rPr lang="en-GB" smtClean="0"/>
              <a:t>5</a:t>
            </a:fld>
            <a:endParaRPr lang="en-GB" dirty="0"/>
          </a:p>
        </p:txBody>
      </p:sp>
    </p:spTree>
    <p:extLst>
      <p:ext uri="{BB962C8B-B14F-4D97-AF65-F5344CB8AC3E}">
        <p14:creationId xmlns:p14="http://schemas.microsoft.com/office/powerpoint/2010/main" val="419227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7E5CE8-4D9B-4B90-B04D-856B84F69FD8}" type="slidenum">
              <a:rPr lang="en-GB" smtClean="0"/>
              <a:t>26</a:t>
            </a:fld>
            <a:endParaRPr lang="en-GB" dirty="0"/>
          </a:p>
        </p:txBody>
      </p:sp>
    </p:spTree>
    <p:extLst>
      <p:ext uri="{BB962C8B-B14F-4D97-AF65-F5344CB8AC3E}">
        <p14:creationId xmlns:p14="http://schemas.microsoft.com/office/powerpoint/2010/main" val="46808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p>
        </p:txBody>
      </p:sp>
      <p:sp>
        <p:nvSpPr>
          <p:cNvPr id="4" name="Slide Number Placeholder 3"/>
          <p:cNvSpPr>
            <a:spLocks noGrp="1"/>
          </p:cNvSpPr>
          <p:nvPr>
            <p:ph type="sldNum" sz="quarter" idx="10"/>
          </p:nvPr>
        </p:nvSpPr>
        <p:spPr/>
        <p:txBody>
          <a:bodyPr/>
          <a:lstStyle/>
          <a:p>
            <a:fld id="{5E7E5CE8-4D9B-4B90-B04D-856B84F69FD8}" type="slidenum">
              <a:rPr lang="en-GB" smtClean="0"/>
              <a:t>27</a:t>
            </a:fld>
            <a:endParaRPr lang="en-GB" dirty="0"/>
          </a:p>
        </p:txBody>
      </p:sp>
    </p:spTree>
    <p:extLst>
      <p:ext uri="{BB962C8B-B14F-4D97-AF65-F5344CB8AC3E}">
        <p14:creationId xmlns:p14="http://schemas.microsoft.com/office/powerpoint/2010/main" val="373278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E5CE8-4D9B-4B90-B04D-856B84F69FD8}" type="slidenum">
              <a:rPr lang="en-GB" smtClean="0"/>
              <a:t>28</a:t>
            </a:fld>
            <a:endParaRPr lang="en-GB" dirty="0"/>
          </a:p>
        </p:txBody>
      </p:sp>
    </p:spTree>
    <p:extLst>
      <p:ext uri="{BB962C8B-B14F-4D97-AF65-F5344CB8AC3E}">
        <p14:creationId xmlns:p14="http://schemas.microsoft.com/office/powerpoint/2010/main" val="705883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938" y="-14288"/>
            <a:ext cx="9144000" cy="6858001"/>
          </a:xfrm>
          <a:prstGeom prst="rect">
            <a:avLst/>
          </a:prstGeom>
          <a:noFill/>
          <a:ln w="9525">
            <a:noFill/>
            <a:miter lim="800000"/>
            <a:headEnd/>
            <a:tailEnd/>
          </a:ln>
        </p:spPr>
      </p:pic>
      <p:pic>
        <p:nvPicPr>
          <p:cNvPr id="5" name="Picture 7" descr="C:\Users\mary.mackirdy\Documents\Maths hubs website\maths_hubs_logo.jpg"/>
          <p:cNvPicPr>
            <a:picLocks noChangeAspect="1" noChangeArrowheads="1"/>
          </p:cNvPicPr>
          <p:nvPr userDrawn="1"/>
        </p:nvPicPr>
        <p:blipFill>
          <a:blip r:embed="rId4" cstate="print"/>
          <a:srcRect/>
          <a:stretch>
            <a:fillRect/>
          </a:stretch>
        </p:blipFill>
        <p:spPr bwMode="auto">
          <a:xfrm>
            <a:off x="6012160" y="5209883"/>
            <a:ext cx="3131840" cy="1022642"/>
          </a:xfrm>
          <a:prstGeom prst="rect">
            <a:avLst/>
          </a:prstGeom>
          <a:noFill/>
          <a:ln w="9525">
            <a:noFill/>
            <a:miter lim="800000"/>
            <a:headEnd/>
            <a:tailEnd/>
          </a:ln>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6" name="Rectangle 5"/>
          <p:cNvSpPr>
            <a:spLocks noGrp="1" noChangeArrowheads="1"/>
          </p:cNvSpPr>
          <p:nvPr>
            <p:ph type="dt" sz="half" idx="10"/>
          </p:nvPr>
        </p:nvSpPr>
        <p:spPr/>
        <p:txBody>
          <a:bodyPr/>
          <a:lstStyle>
            <a:lvl1pPr>
              <a:defRPr>
                <a:solidFill>
                  <a:schemeClr val="accent2"/>
                </a:solidFill>
              </a:defRPr>
            </a:lvl1pPr>
          </a:lstStyle>
          <a:p>
            <a:pPr>
              <a:defRPr/>
            </a:pPr>
            <a:endParaRPr lang="en-GB" dirty="0">
              <a:solidFill>
                <a:srgbClr val="99CCCC"/>
              </a:solidFill>
            </a:endParaRPr>
          </a:p>
        </p:txBody>
      </p:sp>
      <p:sp>
        <p:nvSpPr>
          <p:cNvPr id="7" name="Rectangle 6"/>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dirty="0">
              <a:solidFill>
                <a:srgbClr val="99CCCC"/>
              </a:solidFill>
            </a:endParaRPr>
          </a:p>
        </p:txBody>
      </p:sp>
      <p:pic>
        <p:nvPicPr>
          <p:cNvPr id="8" name="Picture 8"/>
          <p:cNvPicPr>
            <a:picLocks noChangeAspect="1" noChangeArrowheads="1"/>
          </p:cNvPicPr>
          <p:nvPr userDrawn="1"/>
        </p:nvPicPr>
        <p:blipFill>
          <a:blip r:embed="rId5" cstate="print"/>
          <a:srcRect/>
          <a:stretch>
            <a:fillRect/>
          </a:stretch>
        </p:blipFill>
        <p:spPr bwMode="auto">
          <a:xfrm>
            <a:off x="6156176" y="3621531"/>
            <a:ext cx="2987824" cy="153365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7" name="Rectangle 8"/>
          <p:cNvSpPr>
            <a:spLocks noGrp="1" noChangeArrowheads="1"/>
          </p:cNvSpPr>
          <p:nvPr>
            <p:ph type="sldNum" sz="quarter" idx="12"/>
          </p:nvPr>
        </p:nvSpPr>
        <p:spPr/>
        <p:txBody>
          <a:bodyPr/>
          <a:lstStyle>
            <a:lvl1pPr>
              <a:defRPr/>
            </a:lvl1pPr>
          </a:lstStyle>
          <a:p>
            <a:pPr>
              <a:defRPr/>
            </a:pPr>
            <a:fld id="{0F1D70CA-554C-4EFC-BEF8-EE33F6493A1B}"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Vertical Title 1"/>
          <p:cNvSpPr>
            <a:spLocks noGrp="1"/>
          </p:cNvSpPr>
          <p:nvPr>
            <p:ph type="title" orient="vert"/>
          </p:nvPr>
        </p:nvSpPr>
        <p:spPr>
          <a:xfrm>
            <a:off x="6705600" y="301625"/>
            <a:ext cx="1981200" cy="5640388"/>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762000" y="301625"/>
            <a:ext cx="57912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7" name="Rectangle 8"/>
          <p:cNvSpPr>
            <a:spLocks noGrp="1" noChangeArrowheads="1"/>
          </p:cNvSpPr>
          <p:nvPr>
            <p:ph type="sldNum" sz="quarter" idx="12"/>
          </p:nvPr>
        </p:nvSpPr>
        <p:spPr/>
        <p:txBody>
          <a:bodyPr/>
          <a:lstStyle>
            <a:lvl1pPr>
              <a:defRPr/>
            </a:lvl1pPr>
          </a:lstStyle>
          <a:p>
            <a:pPr>
              <a:defRPr/>
            </a:pPr>
            <a:fld id="{24FCBAB8-A7E2-47C3-8297-9127231CE65C}"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27584" y="1844824"/>
            <a:ext cx="79216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7" name="Rectangle 8"/>
          <p:cNvSpPr>
            <a:spLocks noGrp="1" noChangeArrowheads="1"/>
          </p:cNvSpPr>
          <p:nvPr>
            <p:ph type="sldNum" sz="quarter" idx="12"/>
          </p:nvPr>
        </p:nvSpPr>
        <p:spPr/>
        <p:txBody>
          <a:bodyPr/>
          <a:lstStyle>
            <a:lvl1pPr>
              <a:defRPr/>
            </a:lvl1pPr>
          </a:lstStyle>
          <a:p>
            <a:pPr>
              <a:defRPr/>
            </a:pPr>
            <a:fld id="{41AB4106-F7D3-4ED8-A61E-2A52946419C8}" type="slidenum">
              <a:rPr lang="en-GB">
                <a:solidFill>
                  <a:srgbClr val="000000"/>
                </a:solidFill>
              </a:rPr>
              <a:pPr>
                <a:defRPr/>
              </a:pPr>
              <a:t>‹#›</a:t>
            </a:fld>
            <a:endParaRPr lang="en-GB" dirty="0">
              <a:solidFill>
                <a:srgbClr val="000000"/>
              </a:solidFill>
            </a:endParaRPr>
          </a:p>
        </p:txBody>
      </p:sp>
      <p:pic>
        <p:nvPicPr>
          <p:cNvPr id="8" name="Picture 8"/>
          <p:cNvPicPr>
            <a:picLocks noChangeAspect="1" noChangeArrowheads="1"/>
          </p:cNvPicPr>
          <p:nvPr userDrawn="1"/>
        </p:nvPicPr>
        <p:blipFill>
          <a:blip r:embed="rId3" cstate="print"/>
          <a:srcRect/>
          <a:stretch>
            <a:fillRect/>
          </a:stretch>
        </p:blipFill>
        <p:spPr bwMode="auto">
          <a:xfrm>
            <a:off x="7380312" y="6276034"/>
            <a:ext cx="1133773" cy="58196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7" name="Rectangle 8"/>
          <p:cNvSpPr>
            <a:spLocks noGrp="1" noChangeArrowheads="1"/>
          </p:cNvSpPr>
          <p:nvPr>
            <p:ph type="sldNum" sz="quarter" idx="12"/>
          </p:nvPr>
        </p:nvSpPr>
        <p:spPr/>
        <p:txBody>
          <a:bodyPr/>
          <a:lstStyle>
            <a:lvl1pPr>
              <a:defRPr/>
            </a:lvl1pPr>
          </a:lstStyle>
          <a:p>
            <a:pPr>
              <a:defRPr/>
            </a:pPr>
            <a:fld id="{51ECE5FF-DDDF-473C-A020-E7507CF21FA0}"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8" name="Rectangle 8"/>
          <p:cNvSpPr>
            <a:spLocks noGrp="1" noChangeArrowheads="1"/>
          </p:cNvSpPr>
          <p:nvPr>
            <p:ph type="sldNum" sz="quarter" idx="12"/>
          </p:nvPr>
        </p:nvSpPr>
        <p:spPr/>
        <p:txBody>
          <a:bodyPr/>
          <a:lstStyle>
            <a:lvl1pPr>
              <a:defRPr/>
            </a:lvl1pPr>
          </a:lstStyle>
          <a:p>
            <a:pPr>
              <a:defRPr/>
            </a:pPr>
            <a:fld id="{C88CE269-4D48-4900-8C4B-8DBC8FE37CA8}"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9" name="Rectangle 8"/>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10" name="Rectangle 9"/>
          <p:cNvSpPr>
            <a:spLocks noGrp="1" noChangeArrowheads="1"/>
          </p:cNvSpPr>
          <p:nvPr>
            <p:ph type="sldNum" sz="quarter" idx="12"/>
          </p:nvPr>
        </p:nvSpPr>
        <p:spPr/>
        <p:txBody>
          <a:bodyPr/>
          <a:lstStyle>
            <a:lvl1pPr>
              <a:defRPr/>
            </a:lvl1pPr>
          </a:lstStyle>
          <a:p>
            <a:pPr>
              <a:defRPr/>
            </a:pPr>
            <a:fld id="{B1AFFDF7-281B-4395-B2B6-EA0E7EA4EF6D}"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4"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6" name="Rectangle 8"/>
          <p:cNvSpPr>
            <a:spLocks noGrp="1" noChangeArrowheads="1"/>
          </p:cNvSpPr>
          <p:nvPr>
            <p:ph type="sldNum" sz="quarter" idx="12"/>
          </p:nvPr>
        </p:nvSpPr>
        <p:spPr/>
        <p:txBody>
          <a:bodyPr/>
          <a:lstStyle>
            <a:lvl1pPr>
              <a:defRPr/>
            </a:lvl1pPr>
          </a:lstStyle>
          <a:p>
            <a:pPr>
              <a:defRPr/>
            </a:pPr>
            <a:fld id="{FD214584-8A1A-4DD3-AA34-93C48D966CDC}"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3"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4"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5" name="Rectangle 8"/>
          <p:cNvSpPr>
            <a:spLocks noGrp="1" noChangeArrowheads="1"/>
          </p:cNvSpPr>
          <p:nvPr>
            <p:ph type="sldNum" sz="quarter" idx="12"/>
          </p:nvPr>
        </p:nvSpPr>
        <p:spPr/>
        <p:txBody>
          <a:bodyPr/>
          <a:lstStyle>
            <a:lvl1pPr>
              <a:defRPr/>
            </a:lvl1pPr>
          </a:lstStyle>
          <a:p>
            <a:pPr>
              <a:defRPr/>
            </a:pPr>
            <a:fld id="{C6CB0A90-D9E2-417B-9377-7FA9BA2170EB}"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8" name="Rectangle 8"/>
          <p:cNvSpPr>
            <a:spLocks noGrp="1" noChangeArrowheads="1"/>
          </p:cNvSpPr>
          <p:nvPr>
            <p:ph type="sldNum" sz="quarter" idx="12"/>
          </p:nvPr>
        </p:nvSpPr>
        <p:spPr/>
        <p:txBody>
          <a:bodyPr/>
          <a:lstStyle>
            <a:lvl1pPr>
              <a:defRPr/>
            </a:lvl1pPr>
          </a:lstStyle>
          <a:p>
            <a:pPr>
              <a:defRPr/>
            </a:pPr>
            <a:fld id="{220A6509-29F8-4A02-BC00-67DD1D934DD9}"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cstate="print"/>
          <a:srcRect/>
          <a:stretch>
            <a:fillRect/>
          </a:stretch>
        </p:blipFill>
        <p:spPr bwMode="auto">
          <a:xfrm>
            <a:off x="6361113" y="0"/>
            <a:ext cx="2782887" cy="9080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8" name="Rectangle 8"/>
          <p:cNvSpPr>
            <a:spLocks noGrp="1" noChangeArrowheads="1"/>
          </p:cNvSpPr>
          <p:nvPr>
            <p:ph type="sldNum" sz="quarter" idx="12"/>
          </p:nvPr>
        </p:nvSpPr>
        <p:spPr/>
        <p:txBody>
          <a:bodyPr/>
          <a:lstStyle>
            <a:lvl1pPr>
              <a:defRPr/>
            </a:lvl1pPr>
          </a:lstStyle>
          <a:p>
            <a:pPr>
              <a:defRPr/>
            </a:pPr>
            <a:fld id="{2037CE70-3A32-4FE8-B271-420F428D7EA4}" type="slidenum">
              <a:rPr lang="en-GB">
                <a:solidFill>
                  <a:srgbClr val="000000"/>
                </a:solidFill>
              </a:rPr>
              <a:pPr>
                <a:defRPr/>
              </a:pPr>
              <a:t>‹#›</a:t>
            </a:fld>
            <a:endParaRPr lang="en-GB"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762000" y="301625"/>
            <a:ext cx="7924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1" name="Rectangle 5"/>
          <p:cNvSpPr>
            <a:spLocks noGrp="1" noChangeArrowheads="1"/>
          </p:cNvSpPr>
          <p:nvPr>
            <p:ph type="body" idx="1"/>
          </p:nvPr>
        </p:nvSpPr>
        <p:spPr bwMode="auto">
          <a:xfrm>
            <a:off x="762000" y="1827213"/>
            <a:ext cx="79216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fontAlgn="base">
              <a:spcAft>
                <a:spcPct val="0"/>
              </a:spcAft>
              <a:defRPr/>
            </a:pPr>
            <a:endParaRPr lang="en-GB" dirty="0">
              <a:solidFill>
                <a:srgbClr val="000000"/>
              </a:solidFill>
            </a:endParaRPr>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fontAlgn="base">
              <a:spcAft>
                <a:spcPct val="0"/>
              </a:spcAft>
              <a:defRPr/>
            </a:pPr>
            <a:endParaRPr lang="en-GB" dirty="0">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defRPr>
            </a:lvl1pPr>
          </a:lstStyle>
          <a:p>
            <a:pPr fontAlgn="base">
              <a:spcAft>
                <a:spcPct val="0"/>
              </a:spcAft>
              <a:defRPr/>
            </a:pPr>
            <a:fld id="{10B9F512-8D51-48C6-A39C-E1DBD07D5B47}" type="slidenum">
              <a:rPr lang="en-GB">
                <a:solidFill>
                  <a:srgbClr val="000000"/>
                </a:solidFill>
              </a:rPr>
              <a:pPr fontAlgn="base">
                <a:spcAft>
                  <a:spcPct val="0"/>
                </a:spcAft>
                <a:defRPr/>
              </a:pPr>
              <a:t>‹#›</a:t>
            </a:fld>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wmathshub.com/uploads/7/0/2/3/70232199/lai.pdf"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mathsnav.com/"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mathsnav.com/"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mathsnav.com/"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a:extLst>
              <a:ext uri="{FF2B5EF4-FFF2-40B4-BE49-F238E27FC236}">
                <a16:creationId xmlns:a16="http://schemas.microsoft.com/office/drawing/2014/main" id="{03E6E182-F59A-4798-9E76-2D50E9E93F10}"/>
              </a:ext>
            </a:extLst>
          </p:cNvPr>
          <p:cNvSpPr>
            <a:spLocks noGrp="1" noChangeArrowheads="1"/>
          </p:cNvSpPr>
          <p:nvPr>
            <p:ph type="ctrTitle"/>
          </p:nvPr>
        </p:nvSpPr>
        <p:spPr>
          <a:xfrm>
            <a:off x="0" y="404664"/>
            <a:ext cx="8280920" cy="1296144"/>
          </a:xfrm>
        </p:spPr>
        <p:txBody>
          <a:bodyPr/>
          <a:lstStyle/>
          <a:p>
            <a:pPr eaLnBrk="1" hangingPunct="1"/>
            <a:r>
              <a:rPr lang="en-US" altLang="en-US" dirty="0" smtClean="0"/>
              <a:t>Teaching </a:t>
            </a:r>
            <a:r>
              <a:rPr lang="en-US" altLang="en-US" dirty="0"/>
              <a:t>for Mastery Workgroups</a:t>
            </a:r>
          </a:p>
        </p:txBody>
      </p:sp>
      <p:pic>
        <p:nvPicPr>
          <p:cNvPr id="1026" name="Picture 2" descr="Image result for matrix maths hub">
            <a:extLst>
              <a:ext uri="{FF2B5EF4-FFF2-40B4-BE49-F238E27FC236}">
                <a16:creationId xmlns:a16="http://schemas.microsoft.com/office/drawing/2014/main" id="{B8C67EFB-915E-4738-9D41-C1371329F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535" y="5589240"/>
            <a:ext cx="2443907" cy="102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8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8922FC-7360-47E1-A121-99286A52B9B4}"/>
              </a:ext>
            </a:extLst>
          </p:cNvPr>
          <p:cNvSpPr/>
          <p:nvPr/>
        </p:nvSpPr>
        <p:spPr>
          <a:xfrm>
            <a:off x="395536" y="188640"/>
            <a:ext cx="4890762" cy="707886"/>
          </a:xfrm>
          <a:prstGeom prst="rect">
            <a:avLst/>
          </a:prstGeom>
        </p:spPr>
        <p:txBody>
          <a:bodyPr wrap="none">
            <a:spAutoFit/>
          </a:bodyPr>
          <a:lstStyle/>
          <a:p>
            <a:r>
              <a:rPr lang="en-GB" sz="4000" b="1" dirty="0">
                <a:solidFill>
                  <a:srgbClr val="0C105E"/>
                </a:solidFill>
                <a:latin typeface="Open Sans"/>
              </a:rPr>
              <a:t>Mastery curriculum</a:t>
            </a:r>
            <a:endParaRPr lang="en-GB" sz="4000" dirty="0">
              <a:solidFill>
                <a:srgbClr val="0C105E"/>
              </a:solidFill>
              <a:latin typeface="Open Sans"/>
            </a:endParaRPr>
          </a:p>
        </p:txBody>
      </p:sp>
      <p:sp>
        <p:nvSpPr>
          <p:cNvPr id="3" name="Rectangle 2">
            <a:extLst>
              <a:ext uri="{FF2B5EF4-FFF2-40B4-BE49-F238E27FC236}">
                <a16:creationId xmlns:a16="http://schemas.microsoft.com/office/drawing/2014/main" id="{9CABEE44-EF7C-4FE9-B4B2-D96D7A031937}"/>
              </a:ext>
            </a:extLst>
          </p:cNvPr>
          <p:cNvSpPr/>
          <p:nvPr/>
        </p:nvSpPr>
        <p:spPr>
          <a:xfrm>
            <a:off x="467544" y="1166843"/>
            <a:ext cx="8064896" cy="3693319"/>
          </a:xfrm>
          <a:prstGeom prst="rect">
            <a:avLst/>
          </a:prstGeom>
        </p:spPr>
        <p:txBody>
          <a:bodyPr wrap="square">
            <a:spAutoFit/>
          </a:bodyPr>
          <a:lstStyle/>
          <a:p>
            <a:pPr>
              <a:buFont typeface="Arial" panose="020B0604020202020204" pitchFamily="34" charset="0"/>
              <a:buChar char="•"/>
            </a:pPr>
            <a:r>
              <a:rPr lang="en-GB" dirty="0">
                <a:solidFill>
                  <a:srgbClr val="2A2A2A"/>
                </a:solidFill>
                <a:latin typeface="Open Sans"/>
              </a:rPr>
              <a:t>A detailed curriculum is mapped out across all stages to support transition and ensure pupils acquire and demonstrate a sufficient grasp of the mathematics relevant to their year group.</a:t>
            </a:r>
          </a:p>
          <a:p>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A detailed curriculum is mapped out across each term, ensuring longer time is prioritised for key topics.</a:t>
            </a:r>
          </a:p>
          <a:p>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‘Themes’ are designed and taught using a sequence of ‘Key Points’.</a:t>
            </a:r>
          </a:p>
          <a:p>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All pupils are expected to master each key point.</a:t>
            </a:r>
          </a:p>
          <a:p>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More time is spent on teaching key mathematical ideas and concepts to allow for the development of depth and sufficient practice to embed learning.</a:t>
            </a:r>
            <a:endParaRPr lang="en-GB" b="0" i="0" dirty="0">
              <a:solidFill>
                <a:srgbClr val="2A2A2A"/>
              </a:solidFill>
              <a:effectLst/>
              <a:latin typeface="Open Sans"/>
            </a:endParaRPr>
          </a:p>
        </p:txBody>
      </p:sp>
    </p:spTree>
    <p:extLst>
      <p:ext uri="{BB962C8B-B14F-4D97-AF65-F5344CB8AC3E}">
        <p14:creationId xmlns:p14="http://schemas.microsoft.com/office/powerpoint/2010/main" val="69112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8922FC-7360-47E1-A121-99286A52B9B4}"/>
              </a:ext>
            </a:extLst>
          </p:cNvPr>
          <p:cNvSpPr/>
          <p:nvPr/>
        </p:nvSpPr>
        <p:spPr>
          <a:xfrm>
            <a:off x="395536" y="188640"/>
            <a:ext cx="3538148" cy="707886"/>
          </a:xfrm>
          <a:prstGeom prst="rect">
            <a:avLst/>
          </a:prstGeom>
        </p:spPr>
        <p:txBody>
          <a:bodyPr wrap="none">
            <a:spAutoFit/>
          </a:bodyPr>
          <a:lstStyle/>
          <a:p>
            <a:r>
              <a:rPr lang="en-GB" sz="4000" b="1" dirty="0">
                <a:solidFill>
                  <a:srgbClr val="0C105E"/>
                </a:solidFill>
                <a:latin typeface="Open Sans"/>
              </a:rPr>
              <a:t>Lesson design</a:t>
            </a:r>
            <a:endParaRPr lang="en-GB" sz="4000" dirty="0">
              <a:solidFill>
                <a:srgbClr val="0C105E"/>
              </a:solidFill>
              <a:latin typeface="Open Sans"/>
            </a:endParaRPr>
          </a:p>
        </p:txBody>
      </p:sp>
      <p:sp>
        <p:nvSpPr>
          <p:cNvPr id="4" name="Rectangle 3">
            <a:extLst>
              <a:ext uri="{FF2B5EF4-FFF2-40B4-BE49-F238E27FC236}">
                <a16:creationId xmlns:a16="http://schemas.microsoft.com/office/drawing/2014/main" id="{0740C188-29B5-4F73-ACE4-F30FFFF28E53}"/>
              </a:ext>
            </a:extLst>
          </p:cNvPr>
          <p:cNvSpPr/>
          <p:nvPr/>
        </p:nvSpPr>
        <p:spPr>
          <a:xfrm>
            <a:off x="467544" y="1268760"/>
            <a:ext cx="8648984" cy="4524315"/>
          </a:xfrm>
          <a:prstGeom prst="rect">
            <a:avLst/>
          </a:prstGeom>
        </p:spPr>
        <p:txBody>
          <a:bodyPr wrap="square">
            <a:spAutoFit/>
          </a:bodyPr>
          <a:lstStyle/>
          <a:p>
            <a:pPr>
              <a:buFont typeface="Arial" panose="020B0604020202020204" pitchFamily="34" charset="0"/>
              <a:buChar char="•"/>
            </a:pPr>
            <a:r>
              <a:rPr lang="en-GB" dirty="0">
                <a:solidFill>
                  <a:srgbClr val="2A2A2A"/>
                </a:solidFill>
                <a:latin typeface="Open Sans"/>
              </a:rPr>
              <a:t>Carefully crafted lesson design provides a step-by-step, conceptual journey through the mathematics, engaging pupils in reasoning and the development of mathematical thinking.</a:t>
            </a:r>
          </a:p>
          <a:p>
            <a:pPr>
              <a:buFont typeface="Arial" panose="020B0604020202020204" pitchFamily="34" charset="0"/>
              <a:buChar char="•"/>
            </a:pPr>
            <a:r>
              <a:rPr lang="en-GB" dirty="0">
                <a:solidFill>
                  <a:srgbClr val="2A2A2A"/>
                </a:solidFill>
                <a:latin typeface="Open Sans"/>
              </a:rPr>
              <a:t>Problems are in designed using </a:t>
            </a:r>
            <a:r>
              <a:rPr lang="en-GB" b="1" dirty="0">
                <a:solidFill>
                  <a:srgbClr val="5199A8"/>
                </a:solidFill>
                <a:latin typeface="Open Sans"/>
                <a:hlinkClick r:id="rId3"/>
              </a:rPr>
              <a:t>variation theory</a:t>
            </a:r>
            <a:r>
              <a:rPr lang="en-GB" b="1" u="sng" dirty="0">
                <a:solidFill>
                  <a:srgbClr val="2A2A2A"/>
                </a:solidFill>
                <a:latin typeface="Open Sans"/>
              </a:rPr>
              <a:t>.</a:t>
            </a:r>
          </a:p>
          <a:p>
            <a:pPr>
              <a:buFont typeface="Arial" panose="020B0604020202020204" pitchFamily="34" charset="0"/>
              <a:buChar char="•"/>
            </a:pPr>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Teachers design tasks incorporating conceptual variation.</a:t>
            </a:r>
          </a:p>
          <a:p>
            <a:pPr marL="742950" lvl="1" indent="-285750">
              <a:buFont typeface="Arial" panose="020B0604020202020204" pitchFamily="34" charset="0"/>
              <a:buChar char="•"/>
            </a:pPr>
            <a:r>
              <a:rPr lang="en-GB" i="1" dirty="0">
                <a:solidFill>
                  <a:srgbClr val="2A2A2A"/>
                </a:solidFill>
                <a:latin typeface="Open Sans"/>
              </a:rPr>
              <a:t>What is it? What isn’t it?</a:t>
            </a:r>
          </a:p>
          <a:p>
            <a:pPr marL="742950" lvl="1" indent="-285750">
              <a:buFont typeface="Arial" panose="020B0604020202020204" pitchFamily="34" charset="0"/>
              <a:buChar char="•"/>
            </a:pPr>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Teachers design tasks incorporating procedural variation.</a:t>
            </a:r>
          </a:p>
          <a:p>
            <a:pPr marL="742950" lvl="1" indent="-285750">
              <a:buFont typeface="Arial" panose="020B0604020202020204" pitchFamily="34" charset="0"/>
              <a:buChar char="•"/>
            </a:pPr>
            <a:r>
              <a:rPr lang="en-GB" i="1" dirty="0">
                <a:solidFill>
                  <a:srgbClr val="2A2A2A"/>
                </a:solidFill>
                <a:latin typeface="Open Sans"/>
              </a:rPr>
              <a:t>Same key point, apply to different contexts.</a:t>
            </a:r>
            <a:endParaRPr lang="en-GB" dirty="0">
              <a:solidFill>
                <a:srgbClr val="2A2A2A"/>
              </a:solidFill>
              <a:latin typeface="Open Sans"/>
            </a:endParaRPr>
          </a:p>
          <a:p>
            <a:pPr marL="742950" lvl="1" indent="-285750">
              <a:buFont typeface="Arial" panose="020B0604020202020204" pitchFamily="34" charset="0"/>
              <a:buChar char="•"/>
            </a:pPr>
            <a:r>
              <a:rPr lang="en-GB" i="1" dirty="0">
                <a:solidFill>
                  <a:srgbClr val="2A2A2A"/>
                </a:solidFill>
                <a:latin typeface="Open Sans"/>
              </a:rPr>
              <a:t>Same problem, different solutions.</a:t>
            </a:r>
            <a:endParaRPr lang="en-GB" dirty="0">
              <a:solidFill>
                <a:srgbClr val="2A2A2A"/>
              </a:solidFill>
              <a:latin typeface="Open Sans"/>
            </a:endParaRPr>
          </a:p>
          <a:p>
            <a:pPr marL="742950" lvl="1" indent="-285750">
              <a:buFont typeface="Arial" panose="020B0604020202020204" pitchFamily="34" charset="0"/>
              <a:buChar char="•"/>
            </a:pPr>
            <a:r>
              <a:rPr lang="en-GB" i="1" dirty="0">
                <a:solidFill>
                  <a:srgbClr val="2A2A2A"/>
                </a:solidFill>
                <a:latin typeface="Open Sans"/>
              </a:rPr>
              <a:t>Step by step problems, key point driven.</a:t>
            </a:r>
          </a:p>
          <a:p>
            <a:pPr lvl="1"/>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Teacher avoids mechanical repetition and creates an appropriate path for practicing the thinking process with increasing creativity (Gu 2004) </a:t>
            </a:r>
            <a:br>
              <a:rPr lang="en-GB" dirty="0">
                <a:solidFill>
                  <a:srgbClr val="2A2A2A"/>
                </a:solidFill>
                <a:latin typeface="Open Sans"/>
              </a:rPr>
            </a:br>
            <a:r>
              <a:rPr lang="en-GB" i="1" dirty="0">
                <a:solidFill>
                  <a:srgbClr val="2A2A2A"/>
                </a:solidFill>
                <a:latin typeface="Open Sans"/>
              </a:rPr>
              <a:t>‘Intelligent Practice’.</a:t>
            </a:r>
            <a:endParaRPr lang="en-GB" b="0" i="0" dirty="0">
              <a:solidFill>
                <a:srgbClr val="2A2A2A"/>
              </a:solidFill>
              <a:effectLst/>
              <a:latin typeface="Open Sans"/>
            </a:endParaRPr>
          </a:p>
        </p:txBody>
      </p:sp>
    </p:spTree>
    <p:extLst>
      <p:ext uri="{BB962C8B-B14F-4D97-AF65-F5344CB8AC3E}">
        <p14:creationId xmlns:p14="http://schemas.microsoft.com/office/powerpoint/2010/main" val="124566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8922FC-7360-47E1-A121-99286A52B9B4}"/>
              </a:ext>
            </a:extLst>
          </p:cNvPr>
          <p:cNvSpPr/>
          <p:nvPr/>
        </p:nvSpPr>
        <p:spPr>
          <a:xfrm>
            <a:off x="395536" y="188640"/>
            <a:ext cx="4733604" cy="707886"/>
          </a:xfrm>
          <a:prstGeom prst="rect">
            <a:avLst/>
          </a:prstGeom>
        </p:spPr>
        <p:txBody>
          <a:bodyPr wrap="none">
            <a:spAutoFit/>
          </a:bodyPr>
          <a:lstStyle/>
          <a:p>
            <a:r>
              <a:rPr lang="en-GB" sz="4000" b="1" dirty="0">
                <a:solidFill>
                  <a:srgbClr val="0C105E"/>
                </a:solidFill>
                <a:latin typeface="Open Sans"/>
              </a:rPr>
              <a:t>Classroom practice</a:t>
            </a:r>
            <a:endParaRPr lang="en-GB" sz="4000" dirty="0">
              <a:solidFill>
                <a:srgbClr val="0C105E"/>
              </a:solidFill>
              <a:latin typeface="Open Sans"/>
            </a:endParaRPr>
          </a:p>
        </p:txBody>
      </p:sp>
      <p:sp>
        <p:nvSpPr>
          <p:cNvPr id="2" name="Rectangle 1">
            <a:extLst>
              <a:ext uri="{FF2B5EF4-FFF2-40B4-BE49-F238E27FC236}">
                <a16:creationId xmlns:a16="http://schemas.microsoft.com/office/drawing/2014/main" id="{8EB0B325-FA7C-4FC4-8658-8F25E57E4084}"/>
              </a:ext>
            </a:extLst>
          </p:cNvPr>
          <p:cNvSpPr/>
          <p:nvPr/>
        </p:nvSpPr>
        <p:spPr>
          <a:xfrm>
            <a:off x="6228184" y="5939635"/>
            <a:ext cx="2309158" cy="369332"/>
          </a:xfrm>
          <a:prstGeom prst="rect">
            <a:avLst/>
          </a:prstGeom>
        </p:spPr>
        <p:txBody>
          <a:bodyPr wrap="none">
            <a:spAutoFit/>
          </a:bodyPr>
          <a:lstStyle/>
          <a:p>
            <a:r>
              <a:rPr lang="en-GB" dirty="0">
                <a:hlinkClick r:id="rId3"/>
              </a:rPr>
              <a:t>http://mathsnav.com/</a:t>
            </a:r>
            <a:endParaRPr lang="en-GB" dirty="0"/>
          </a:p>
        </p:txBody>
      </p:sp>
      <p:sp>
        <p:nvSpPr>
          <p:cNvPr id="3" name="Rectangle 2">
            <a:extLst>
              <a:ext uri="{FF2B5EF4-FFF2-40B4-BE49-F238E27FC236}">
                <a16:creationId xmlns:a16="http://schemas.microsoft.com/office/drawing/2014/main" id="{8BF8EDFA-EB51-4691-A74E-A950CA2F4BD3}"/>
              </a:ext>
            </a:extLst>
          </p:cNvPr>
          <p:cNvSpPr/>
          <p:nvPr/>
        </p:nvSpPr>
        <p:spPr>
          <a:xfrm>
            <a:off x="395536" y="1443841"/>
            <a:ext cx="6462464" cy="3416320"/>
          </a:xfrm>
          <a:prstGeom prst="rect">
            <a:avLst/>
          </a:prstGeom>
        </p:spPr>
        <p:txBody>
          <a:bodyPr wrap="square">
            <a:spAutoFit/>
          </a:bodyPr>
          <a:lstStyle/>
          <a:p>
            <a:pPr>
              <a:buFont typeface="Arial" panose="020B0604020202020204" pitchFamily="34" charset="0"/>
              <a:buChar char="•"/>
            </a:pPr>
            <a:r>
              <a:rPr lang="en-GB" dirty="0">
                <a:solidFill>
                  <a:srgbClr val="2A2A2A"/>
                </a:solidFill>
                <a:latin typeface="Open Sans"/>
              </a:rPr>
              <a:t>Concrete and pictorial representations are chosen carefully to help build procedural and conceptual knowledge together.</a:t>
            </a:r>
          </a:p>
          <a:p>
            <a:pPr>
              <a:buFont typeface="Arial" panose="020B0604020202020204" pitchFamily="34" charset="0"/>
              <a:buChar char="•"/>
            </a:pPr>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Possible solutions are shared, analysed and discussed to deepen understanding </a:t>
            </a:r>
            <a:r>
              <a:rPr lang="en-GB" i="1" dirty="0">
                <a:solidFill>
                  <a:srgbClr val="2A2A2A"/>
                </a:solidFill>
                <a:latin typeface="Open Sans"/>
              </a:rPr>
              <a:t>‘The answer is only the beginning’.</a:t>
            </a:r>
          </a:p>
          <a:p>
            <a:pPr>
              <a:buFont typeface="Arial" panose="020B0604020202020204" pitchFamily="34" charset="0"/>
              <a:buChar char="•"/>
            </a:pPr>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Precise questioning during lessons ensures that pupils develop fluent technical proficiency and think deeply about the underpinning mathematical concepts.</a:t>
            </a:r>
          </a:p>
          <a:p>
            <a:pPr>
              <a:buFont typeface="Arial" panose="020B0604020202020204" pitchFamily="34" charset="0"/>
              <a:buChar char="•"/>
            </a:pPr>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Challenge is provided by going deeper rather than accelerating into new mathematical content.</a:t>
            </a:r>
            <a:endParaRPr lang="en-GB" b="0" i="0" dirty="0">
              <a:solidFill>
                <a:srgbClr val="2A2A2A"/>
              </a:solidFill>
              <a:effectLst/>
              <a:latin typeface="Open Sans"/>
            </a:endParaRPr>
          </a:p>
        </p:txBody>
      </p:sp>
    </p:spTree>
    <p:extLst>
      <p:ext uri="{BB962C8B-B14F-4D97-AF65-F5344CB8AC3E}">
        <p14:creationId xmlns:p14="http://schemas.microsoft.com/office/powerpoint/2010/main" val="270647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8922FC-7360-47E1-A121-99286A52B9B4}"/>
              </a:ext>
            </a:extLst>
          </p:cNvPr>
          <p:cNvSpPr/>
          <p:nvPr/>
        </p:nvSpPr>
        <p:spPr>
          <a:xfrm>
            <a:off x="395536" y="188640"/>
            <a:ext cx="3763787" cy="707886"/>
          </a:xfrm>
          <a:prstGeom prst="rect">
            <a:avLst/>
          </a:prstGeom>
        </p:spPr>
        <p:txBody>
          <a:bodyPr wrap="none">
            <a:spAutoFit/>
          </a:bodyPr>
          <a:lstStyle/>
          <a:p>
            <a:r>
              <a:rPr lang="en-GB" sz="4000" b="1" dirty="0">
                <a:solidFill>
                  <a:srgbClr val="0C105E"/>
                </a:solidFill>
                <a:latin typeface="Open Sans"/>
              </a:rPr>
              <a:t>Differentiation</a:t>
            </a:r>
            <a:endParaRPr lang="en-GB" sz="4000" dirty="0">
              <a:solidFill>
                <a:srgbClr val="0C105E"/>
              </a:solidFill>
              <a:latin typeface="Open Sans"/>
            </a:endParaRPr>
          </a:p>
        </p:txBody>
      </p:sp>
      <p:sp>
        <p:nvSpPr>
          <p:cNvPr id="2" name="Rectangle 1">
            <a:extLst>
              <a:ext uri="{FF2B5EF4-FFF2-40B4-BE49-F238E27FC236}">
                <a16:creationId xmlns:a16="http://schemas.microsoft.com/office/drawing/2014/main" id="{8EB0B325-FA7C-4FC4-8658-8F25E57E4084}"/>
              </a:ext>
            </a:extLst>
          </p:cNvPr>
          <p:cNvSpPr/>
          <p:nvPr/>
        </p:nvSpPr>
        <p:spPr>
          <a:xfrm>
            <a:off x="6228184" y="5939635"/>
            <a:ext cx="2309158" cy="369332"/>
          </a:xfrm>
          <a:prstGeom prst="rect">
            <a:avLst/>
          </a:prstGeom>
        </p:spPr>
        <p:txBody>
          <a:bodyPr wrap="none">
            <a:spAutoFit/>
          </a:bodyPr>
          <a:lstStyle/>
          <a:p>
            <a:r>
              <a:rPr lang="en-GB" dirty="0">
                <a:hlinkClick r:id="rId3"/>
              </a:rPr>
              <a:t>http://mathsnav.com/</a:t>
            </a:r>
            <a:endParaRPr lang="en-GB" dirty="0"/>
          </a:p>
        </p:txBody>
      </p:sp>
      <p:sp>
        <p:nvSpPr>
          <p:cNvPr id="4" name="Rectangle 3">
            <a:extLst>
              <a:ext uri="{FF2B5EF4-FFF2-40B4-BE49-F238E27FC236}">
                <a16:creationId xmlns:a16="http://schemas.microsoft.com/office/drawing/2014/main" id="{2ECBBE81-3C7A-44C6-8D22-6155A7DB6EA1}"/>
              </a:ext>
            </a:extLst>
          </p:cNvPr>
          <p:cNvSpPr/>
          <p:nvPr/>
        </p:nvSpPr>
        <p:spPr>
          <a:xfrm>
            <a:off x="1115616" y="1556792"/>
            <a:ext cx="7421726" cy="1754326"/>
          </a:xfrm>
          <a:prstGeom prst="rect">
            <a:avLst/>
          </a:prstGeom>
        </p:spPr>
        <p:txBody>
          <a:bodyPr wrap="square">
            <a:spAutoFit/>
          </a:bodyPr>
          <a:lstStyle/>
          <a:p>
            <a:pPr>
              <a:buFont typeface="Arial" panose="020B0604020202020204" pitchFamily="34" charset="0"/>
              <a:buChar char="•"/>
            </a:pPr>
            <a:r>
              <a:rPr lang="en-GB" dirty="0">
                <a:solidFill>
                  <a:srgbClr val="2A2A2A"/>
                </a:solidFill>
                <a:latin typeface="Open Sans"/>
              </a:rPr>
              <a:t>Rapid graspers are challenged through more demanding problems which deepen their knowledge of the same content rather than being moved onto content from future years groups ‘</a:t>
            </a:r>
            <a:r>
              <a:rPr lang="en-GB" i="1" dirty="0">
                <a:solidFill>
                  <a:srgbClr val="2A2A2A"/>
                </a:solidFill>
                <a:latin typeface="Open Sans"/>
              </a:rPr>
              <a:t>Differentiation by Depth’.</a:t>
            </a:r>
          </a:p>
          <a:p>
            <a:endParaRPr lang="en-GB" dirty="0">
              <a:solidFill>
                <a:srgbClr val="2A2A2A"/>
              </a:solidFill>
              <a:latin typeface="Open Sans"/>
            </a:endParaRPr>
          </a:p>
          <a:p>
            <a:pPr>
              <a:buFont typeface="Arial" panose="020B0604020202020204" pitchFamily="34" charset="0"/>
              <a:buChar char="•"/>
            </a:pPr>
            <a:r>
              <a:rPr lang="en-GB" dirty="0">
                <a:solidFill>
                  <a:srgbClr val="2A2A2A"/>
                </a:solidFill>
                <a:latin typeface="Open Sans"/>
              </a:rPr>
              <a:t>Pupils’ difficulties and misconceptions are identified through immediate formative assessment and addressed with rapid intervention.</a:t>
            </a:r>
            <a:endParaRPr lang="en-GB" b="0" i="0" dirty="0">
              <a:solidFill>
                <a:srgbClr val="2A2A2A"/>
              </a:solidFill>
              <a:effectLst/>
              <a:latin typeface="Open Sans"/>
            </a:endParaRPr>
          </a:p>
        </p:txBody>
      </p:sp>
    </p:spTree>
    <p:extLst>
      <p:ext uri="{BB962C8B-B14F-4D97-AF65-F5344CB8AC3E}">
        <p14:creationId xmlns:p14="http://schemas.microsoft.com/office/powerpoint/2010/main" val="35061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8922FC-7360-47E1-A121-99286A52B9B4}"/>
              </a:ext>
            </a:extLst>
          </p:cNvPr>
          <p:cNvSpPr/>
          <p:nvPr/>
        </p:nvSpPr>
        <p:spPr>
          <a:xfrm>
            <a:off x="395536" y="188640"/>
            <a:ext cx="2985113" cy="707886"/>
          </a:xfrm>
          <a:prstGeom prst="rect">
            <a:avLst/>
          </a:prstGeom>
        </p:spPr>
        <p:txBody>
          <a:bodyPr wrap="none">
            <a:spAutoFit/>
          </a:bodyPr>
          <a:lstStyle/>
          <a:p>
            <a:r>
              <a:rPr lang="en-GB" sz="4000" b="1" dirty="0">
                <a:solidFill>
                  <a:srgbClr val="0C105E"/>
                </a:solidFill>
                <a:latin typeface="Open Sans"/>
              </a:rPr>
              <a:t>Assessment</a:t>
            </a:r>
            <a:endParaRPr lang="en-GB" sz="4000" dirty="0">
              <a:solidFill>
                <a:srgbClr val="0C105E"/>
              </a:solidFill>
              <a:latin typeface="Open Sans"/>
            </a:endParaRPr>
          </a:p>
        </p:txBody>
      </p:sp>
      <p:sp>
        <p:nvSpPr>
          <p:cNvPr id="2" name="Rectangle 1">
            <a:extLst>
              <a:ext uri="{FF2B5EF4-FFF2-40B4-BE49-F238E27FC236}">
                <a16:creationId xmlns:a16="http://schemas.microsoft.com/office/drawing/2014/main" id="{8EB0B325-FA7C-4FC4-8658-8F25E57E4084}"/>
              </a:ext>
            </a:extLst>
          </p:cNvPr>
          <p:cNvSpPr/>
          <p:nvPr/>
        </p:nvSpPr>
        <p:spPr>
          <a:xfrm>
            <a:off x="6228184" y="5939635"/>
            <a:ext cx="2309158" cy="369332"/>
          </a:xfrm>
          <a:prstGeom prst="rect">
            <a:avLst/>
          </a:prstGeom>
        </p:spPr>
        <p:txBody>
          <a:bodyPr wrap="none">
            <a:spAutoFit/>
          </a:bodyPr>
          <a:lstStyle/>
          <a:p>
            <a:r>
              <a:rPr lang="en-GB" dirty="0">
                <a:hlinkClick r:id="rId3"/>
              </a:rPr>
              <a:t>http://mathsnav.com/</a:t>
            </a:r>
            <a:endParaRPr lang="en-GB" dirty="0"/>
          </a:p>
        </p:txBody>
      </p:sp>
      <p:sp>
        <p:nvSpPr>
          <p:cNvPr id="3" name="Rectangle 2">
            <a:extLst>
              <a:ext uri="{FF2B5EF4-FFF2-40B4-BE49-F238E27FC236}">
                <a16:creationId xmlns:a16="http://schemas.microsoft.com/office/drawing/2014/main" id="{FCF34D6A-EC88-43F3-BB5B-47AA6D37B272}"/>
              </a:ext>
            </a:extLst>
          </p:cNvPr>
          <p:cNvSpPr/>
          <p:nvPr/>
        </p:nvSpPr>
        <p:spPr>
          <a:xfrm>
            <a:off x="540123" y="1052736"/>
            <a:ext cx="7920880" cy="4154984"/>
          </a:xfrm>
          <a:prstGeom prst="rect">
            <a:avLst/>
          </a:prstGeom>
        </p:spPr>
        <p:txBody>
          <a:bodyPr wrap="square">
            <a:spAutoFit/>
          </a:bodyPr>
          <a:lstStyle/>
          <a:p>
            <a:pPr>
              <a:buFont typeface="Arial" panose="020B0604020202020204" pitchFamily="34" charset="0"/>
              <a:buChar char="•"/>
            </a:pPr>
            <a:r>
              <a:rPr lang="en-GB" sz="2400" dirty="0">
                <a:solidFill>
                  <a:srgbClr val="2A2A2A"/>
                </a:solidFill>
              </a:rPr>
              <a:t>Assessment values knowing ‘why’ as well as knowing ‘that’ and knowing ‘how’.</a:t>
            </a:r>
          </a:p>
          <a:p>
            <a:pPr>
              <a:buFont typeface="Arial" panose="020B0604020202020204" pitchFamily="34" charset="0"/>
              <a:buChar char="•"/>
            </a:pPr>
            <a:endParaRPr lang="en-GB" sz="2400" dirty="0">
              <a:solidFill>
                <a:srgbClr val="2A2A2A"/>
              </a:solidFill>
            </a:endParaRPr>
          </a:p>
          <a:p>
            <a:pPr>
              <a:buFont typeface="Arial" panose="020B0604020202020204" pitchFamily="34" charset="0"/>
              <a:buChar char="•"/>
            </a:pPr>
            <a:r>
              <a:rPr lang="en-GB" sz="2400" dirty="0">
                <a:solidFill>
                  <a:srgbClr val="2A2A2A"/>
                </a:solidFill>
              </a:rPr>
              <a:t>Assessment values applying mathematics to new and unfamiliar situations.</a:t>
            </a:r>
          </a:p>
          <a:p>
            <a:pPr>
              <a:buFont typeface="Arial" panose="020B0604020202020204" pitchFamily="34" charset="0"/>
              <a:buChar char="•"/>
            </a:pPr>
            <a:endParaRPr lang="en-GB" sz="2400" dirty="0">
              <a:solidFill>
                <a:srgbClr val="2A2A2A"/>
              </a:solidFill>
            </a:endParaRPr>
          </a:p>
          <a:p>
            <a:pPr>
              <a:buFont typeface="Arial" panose="020B0604020202020204" pitchFamily="34" charset="0"/>
              <a:buChar char="•"/>
            </a:pPr>
            <a:r>
              <a:rPr lang="en-GB" sz="2400" dirty="0">
                <a:solidFill>
                  <a:srgbClr val="2A2A2A"/>
                </a:solidFill>
              </a:rPr>
              <a:t>Both class work and homework support and develop ‘intelligent practice’, which helps to develop deep and sustainable knowledge.</a:t>
            </a:r>
          </a:p>
          <a:p>
            <a:pPr>
              <a:buFont typeface="Arial" panose="020B0604020202020204" pitchFamily="34" charset="0"/>
              <a:buChar char="•"/>
            </a:pPr>
            <a:endParaRPr lang="en-GB" sz="2400" dirty="0">
              <a:solidFill>
                <a:srgbClr val="2A2A2A"/>
              </a:solidFill>
            </a:endParaRPr>
          </a:p>
          <a:p>
            <a:pPr>
              <a:buFont typeface="Arial" panose="020B0604020202020204" pitchFamily="34" charset="0"/>
              <a:buChar char="•"/>
            </a:pPr>
            <a:r>
              <a:rPr lang="en-GB" sz="2400" dirty="0">
                <a:solidFill>
                  <a:srgbClr val="2A2A2A"/>
                </a:solidFill>
              </a:rPr>
              <a:t>Fluency comes from deep knowledge and practice.</a:t>
            </a:r>
            <a:endParaRPr lang="en-GB" sz="2400" b="0" i="0" dirty="0">
              <a:solidFill>
                <a:srgbClr val="2A2A2A"/>
              </a:solidFill>
              <a:effectLst/>
            </a:endParaRPr>
          </a:p>
        </p:txBody>
      </p:sp>
    </p:spTree>
    <p:extLst>
      <p:ext uri="{BB962C8B-B14F-4D97-AF65-F5344CB8AC3E}">
        <p14:creationId xmlns:p14="http://schemas.microsoft.com/office/powerpoint/2010/main" val="352600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513CE-F230-4573-8461-B503481F312B}"/>
              </a:ext>
            </a:extLst>
          </p:cNvPr>
          <p:cNvSpPr txBox="1"/>
          <p:nvPr/>
        </p:nvSpPr>
        <p:spPr>
          <a:xfrm>
            <a:off x="1403648" y="692696"/>
            <a:ext cx="2820003" cy="769441"/>
          </a:xfrm>
          <a:prstGeom prst="rect">
            <a:avLst/>
          </a:prstGeom>
          <a:noFill/>
        </p:spPr>
        <p:txBody>
          <a:bodyPr wrap="none" rtlCol="0">
            <a:spAutoFit/>
          </a:bodyPr>
          <a:lstStyle/>
          <a:p>
            <a:r>
              <a:rPr lang="en-GB" sz="4400" dirty="0">
                <a:solidFill>
                  <a:srgbClr val="CC0066"/>
                </a:solidFill>
              </a:rPr>
              <a:t>Monitoring</a:t>
            </a:r>
          </a:p>
        </p:txBody>
      </p:sp>
      <p:sp>
        <p:nvSpPr>
          <p:cNvPr id="4" name="Rectangle 3">
            <a:extLst>
              <a:ext uri="{FF2B5EF4-FFF2-40B4-BE49-F238E27FC236}">
                <a16:creationId xmlns:a16="http://schemas.microsoft.com/office/drawing/2014/main" id="{B7BA7FD3-5459-4901-A3AD-9FEFD924D03B}"/>
              </a:ext>
            </a:extLst>
          </p:cNvPr>
          <p:cNvSpPr/>
          <p:nvPr/>
        </p:nvSpPr>
        <p:spPr>
          <a:xfrm>
            <a:off x="251520" y="1988840"/>
            <a:ext cx="4572000" cy="1384995"/>
          </a:xfrm>
          <a:prstGeom prst="rect">
            <a:avLst/>
          </a:prstGeom>
        </p:spPr>
        <p:txBody>
          <a:bodyPr>
            <a:spAutoFit/>
          </a:bodyPr>
          <a:lstStyle/>
          <a:p>
            <a:pPr algn="ctr"/>
            <a:r>
              <a:rPr lang="en-GB" sz="2800" b="1" dirty="0">
                <a:solidFill>
                  <a:schemeClr val="tx2">
                    <a:lumMod val="75000"/>
                  </a:schemeClr>
                </a:solidFill>
                <a:latin typeface="Open Sans"/>
              </a:rPr>
              <a:t>Teaching and Leading for </a:t>
            </a:r>
            <a:br>
              <a:rPr lang="en-GB" sz="2800" b="1" dirty="0">
                <a:solidFill>
                  <a:schemeClr val="tx2">
                    <a:lumMod val="75000"/>
                  </a:schemeClr>
                </a:solidFill>
                <a:latin typeface="Open Sans"/>
              </a:rPr>
            </a:br>
            <a:r>
              <a:rPr lang="en-GB" sz="2800" b="1" dirty="0">
                <a:solidFill>
                  <a:schemeClr val="tx2">
                    <a:lumMod val="75000"/>
                  </a:schemeClr>
                </a:solidFill>
                <a:latin typeface="Open Sans"/>
              </a:rPr>
              <a:t>​Mastery in Mathematics</a:t>
            </a:r>
            <a:br>
              <a:rPr lang="en-GB" sz="2800" b="1" dirty="0">
                <a:solidFill>
                  <a:schemeClr val="tx2">
                    <a:lumMod val="75000"/>
                  </a:schemeClr>
                </a:solidFill>
                <a:latin typeface="Open Sans"/>
              </a:rPr>
            </a:br>
            <a:r>
              <a:rPr lang="en-GB" sz="2800" b="1" dirty="0">
                <a:solidFill>
                  <a:schemeClr val="tx2">
                    <a:lumMod val="75000"/>
                  </a:schemeClr>
                </a:solidFill>
                <a:latin typeface="Open Sans"/>
              </a:rPr>
              <a:t>Self Evaluation Toolkit</a:t>
            </a:r>
            <a:endParaRPr lang="en-GB" sz="2800" b="0" i="0" dirty="0">
              <a:solidFill>
                <a:schemeClr val="tx2">
                  <a:lumMod val="75000"/>
                </a:schemeClr>
              </a:solidFill>
              <a:effectLst/>
              <a:latin typeface="Open Sans"/>
            </a:endParaRPr>
          </a:p>
        </p:txBody>
      </p:sp>
    </p:spTree>
    <p:extLst>
      <p:ext uri="{BB962C8B-B14F-4D97-AF65-F5344CB8AC3E}">
        <p14:creationId xmlns:p14="http://schemas.microsoft.com/office/powerpoint/2010/main" val="419345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D1A66B-3D7A-4289-A0C9-971D2A8D9D61}"/>
              </a:ext>
            </a:extLst>
          </p:cNvPr>
          <p:cNvSpPr txBox="1"/>
          <p:nvPr/>
        </p:nvSpPr>
        <p:spPr>
          <a:xfrm>
            <a:off x="1547664" y="908720"/>
            <a:ext cx="3769302" cy="707886"/>
          </a:xfrm>
          <a:prstGeom prst="rect">
            <a:avLst/>
          </a:prstGeom>
          <a:noFill/>
        </p:spPr>
        <p:txBody>
          <a:bodyPr wrap="none" rtlCol="0">
            <a:spAutoFit/>
          </a:bodyPr>
          <a:lstStyle/>
          <a:p>
            <a:r>
              <a:rPr lang="en-GB" sz="4000" dirty="0">
                <a:solidFill>
                  <a:srgbClr val="CC0066"/>
                </a:solidFill>
              </a:rPr>
              <a:t>Working groups</a:t>
            </a:r>
          </a:p>
        </p:txBody>
      </p:sp>
    </p:spTree>
    <p:extLst>
      <p:ext uri="{BB962C8B-B14F-4D97-AF65-F5344CB8AC3E}">
        <p14:creationId xmlns:p14="http://schemas.microsoft.com/office/powerpoint/2010/main" val="218403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B900BE-83CB-4168-93BE-D25E945E2487}"/>
              </a:ext>
            </a:extLst>
          </p:cNvPr>
          <p:cNvSpPr/>
          <p:nvPr/>
        </p:nvSpPr>
        <p:spPr>
          <a:xfrm>
            <a:off x="467544" y="2780928"/>
            <a:ext cx="7416824" cy="2062103"/>
          </a:xfrm>
          <a:prstGeom prst="rect">
            <a:avLst/>
          </a:prstGeom>
        </p:spPr>
        <p:txBody>
          <a:bodyPr wrap="square">
            <a:spAutoFit/>
          </a:bodyPr>
          <a:lstStyle/>
          <a:p>
            <a:r>
              <a:rPr lang="en-GB" sz="3200" dirty="0"/>
              <a:t>To develop the leadership skills of the Mastery Advocates and support them to develop teaching for mastery within their own departments</a:t>
            </a:r>
          </a:p>
        </p:txBody>
      </p:sp>
      <p:sp>
        <p:nvSpPr>
          <p:cNvPr id="3" name="Rectangle 2">
            <a:extLst>
              <a:ext uri="{FF2B5EF4-FFF2-40B4-BE49-F238E27FC236}">
                <a16:creationId xmlns:a16="http://schemas.microsoft.com/office/drawing/2014/main" id="{4FCCCF98-528D-457A-B370-8427C4D7B527}"/>
              </a:ext>
            </a:extLst>
          </p:cNvPr>
          <p:cNvSpPr/>
          <p:nvPr/>
        </p:nvSpPr>
        <p:spPr>
          <a:xfrm>
            <a:off x="776627" y="1480632"/>
            <a:ext cx="6613990" cy="646331"/>
          </a:xfrm>
          <a:prstGeom prst="rect">
            <a:avLst/>
          </a:prstGeom>
        </p:spPr>
        <p:txBody>
          <a:bodyPr wrap="none">
            <a:spAutoFit/>
          </a:bodyPr>
          <a:lstStyle/>
          <a:p>
            <a:r>
              <a:rPr lang="en-GB" sz="3600" dirty="0">
                <a:solidFill>
                  <a:srgbClr val="CC0066"/>
                </a:solidFill>
              </a:rPr>
              <a:t>Overall Purpose of Work Group</a:t>
            </a:r>
          </a:p>
        </p:txBody>
      </p:sp>
    </p:spTree>
    <p:extLst>
      <p:ext uri="{BB962C8B-B14F-4D97-AF65-F5344CB8AC3E}">
        <p14:creationId xmlns:p14="http://schemas.microsoft.com/office/powerpoint/2010/main" val="225493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7163A-A2CC-4233-9872-EC30DC5C777D}"/>
              </a:ext>
            </a:extLst>
          </p:cNvPr>
          <p:cNvSpPr/>
          <p:nvPr/>
        </p:nvSpPr>
        <p:spPr>
          <a:xfrm>
            <a:off x="539552" y="1412776"/>
            <a:ext cx="8352928" cy="4893647"/>
          </a:xfrm>
          <a:prstGeom prst="rect">
            <a:avLst/>
          </a:prstGeom>
        </p:spPr>
        <p:txBody>
          <a:bodyPr wrap="square">
            <a:spAutoFit/>
          </a:bodyPr>
          <a:lstStyle/>
          <a:p>
            <a:r>
              <a:rPr lang="en-GB" sz="2400" b="1" dirty="0">
                <a:solidFill>
                  <a:schemeClr val="tx2">
                    <a:lumMod val="75000"/>
                  </a:schemeClr>
                </a:solidFill>
              </a:rPr>
              <a:t>Professional learning</a:t>
            </a:r>
          </a:p>
          <a:p>
            <a:r>
              <a:rPr lang="en-GB" sz="2400" dirty="0"/>
              <a:t>•	Mastery Advocates will have a deep understanding of the principles and practices associated with teaching for mastery</a:t>
            </a:r>
          </a:p>
          <a:p>
            <a:r>
              <a:rPr lang="en-GB" sz="2400" dirty="0"/>
              <a:t>•	They will learn about the 5 big ideas, how these are being implemented in primary schools and gain an appreciation of how KS2 pupils’ mathematical knowledge, skills and understanding are developing</a:t>
            </a:r>
          </a:p>
          <a:p>
            <a:r>
              <a:rPr lang="en-GB" sz="2400" dirty="0"/>
              <a:t>•	They will consider the implications of this for KS3 practice and will learn about teaching for mastery practices that have already been explored and developed so far at KS3 as well as learning and developing skills through their own experimentation with the 5 big ideas</a:t>
            </a:r>
          </a:p>
        </p:txBody>
      </p:sp>
      <p:sp>
        <p:nvSpPr>
          <p:cNvPr id="3" name="TextBox 2">
            <a:extLst>
              <a:ext uri="{FF2B5EF4-FFF2-40B4-BE49-F238E27FC236}">
                <a16:creationId xmlns:a16="http://schemas.microsoft.com/office/drawing/2014/main" id="{288B7357-5B87-4F47-A7EE-E9A4888339AA}"/>
              </a:ext>
            </a:extLst>
          </p:cNvPr>
          <p:cNvSpPr txBox="1"/>
          <p:nvPr/>
        </p:nvSpPr>
        <p:spPr>
          <a:xfrm>
            <a:off x="539552" y="260648"/>
            <a:ext cx="5309787" cy="984885"/>
          </a:xfrm>
          <a:prstGeom prst="rect">
            <a:avLst/>
          </a:prstGeom>
          <a:noFill/>
        </p:spPr>
        <p:txBody>
          <a:bodyPr wrap="none" rtlCol="0">
            <a:spAutoFit/>
          </a:bodyPr>
          <a:lstStyle/>
          <a:p>
            <a:r>
              <a:rPr lang="en-GB" sz="4000" dirty="0">
                <a:solidFill>
                  <a:srgbClr val="CC0066"/>
                </a:solidFill>
              </a:rPr>
              <a:t>Work Group outcomes</a:t>
            </a:r>
          </a:p>
          <a:p>
            <a:endParaRPr lang="en-GB" dirty="0"/>
          </a:p>
        </p:txBody>
      </p:sp>
    </p:spTree>
    <p:extLst>
      <p:ext uri="{BB962C8B-B14F-4D97-AF65-F5344CB8AC3E}">
        <p14:creationId xmlns:p14="http://schemas.microsoft.com/office/powerpoint/2010/main" val="110370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7163A-A2CC-4233-9872-EC30DC5C777D}"/>
              </a:ext>
            </a:extLst>
          </p:cNvPr>
          <p:cNvSpPr/>
          <p:nvPr/>
        </p:nvSpPr>
        <p:spPr>
          <a:xfrm>
            <a:off x="539552" y="1412776"/>
            <a:ext cx="8352928" cy="3477875"/>
          </a:xfrm>
          <a:prstGeom prst="rect">
            <a:avLst/>
          </a:prstGeom>
        </p:spPr>
        <p:txBody>
          <a:bodyPr wrap="square">
            <a:spAutoFit/>
          </a:bodyPr>
          <a:lstStyle/>
          <a:p>
            <a:r>
              <a:rPr lang="en-GB" sz="2800" b="1" dirty="0">
                <a:solidFill>
                  <a:schemeClr val="tx2">
                    <a:lumMod val="75000"/>
                  </a:schemeClr>
                </a:solidFill>
              </a:rPr>
              <a:t>Practice development</a:t>
            </a:r>
          </a:p>
          <a:p>
            <a:endParaRPr lang="en-GB" sz="2800" dirty="0"/>
          </a:p>
          <a:p>
            <a:pPr lvl="0"/>
            <a:r>
              <a:rPr lang="en-GB" sz="2800" dirty="0"/>
              <a:t>Mastery Advocates will explore ways of incorporating the 5 big ideas into their own practice</a:t>
            </a:r>
          </a:p>
          <a:p>
            <a:pPr lvl="0"/>
            <a:r>
              <a:rPr lang="en-GB" sz="2800" dirty="0"/>
              <a:t>Mastery Advocates will lead the teachers in their department in developing these approaches in their practice.</a:t>
            </a:r>
          </a:p>
          <a:p>
            <a:endParaRPr lang="en-GB" sz="2400" dirty="0"/>
          </a:p>
        </p:txBody>
      </p:sp>
      <p:sp>
        <p:nvSpPr>
          <p:cNvPr id="3" name="TextBox 2">
            <a:extLst>
              <a:ext uri="{FF2B5EF4-FFF2-40B4-BE49-F238E27FC236}">
                <a16:creationId xmlns:a16="http://schemas.microsoft.com/office/drawing/2014/main" id="{288B7357-5B87-4F47-A7EE-E9A4888339AA}"/>
              </a:ext>
            </a:extLst>
          </p:cNvPr>
          <p:cNvSpPr txBox="1"/>
          <p:nvPr/>
        </p:nvSpPr>
        <p:spPr>
          <a:xfrm>
            <a:off x="539552" y="260648"/>
            <a:ext cx="5309787" cy="984885"/>
          </a:xfrm>
          <a:prstGeom prst="rect">
            <a:avLst/>
          </a:prstGeom>
          <a:noFill/>
        </p:spPr>
        <p:txBody>
          <a:bodyPr wrap="none" rtlCol="0">
            <a:spAutoFit/>
          </a:bodyPr>
          <a:lstStyle/>
          <a:p>
            <a:r>
              <a:rPr lang="en-GB" sz="4000" dirty="0">
                <a:solidFill>
                  <a:srgbClr val="CC0066"/>
                </a:solidFill>
              </a:rPr>
              <a:t>Work Group outcomes</a:t>
            </a:r>
          </a:p>
          <a:p>
            <a:endParaRPr lang="en-GB" dirty="0"/>
          </a:p>
        </p:txBody>
      </p:sp>
    </p:spTree>
    <p:extLst>
      <p:ext uri="{BB962C8B-B14F-4D97-AF65-F5344CB8AC3E}">
        <p14:creationId xmlns:p14="http://schemas.microsoft.com/office/powerpoint/2010/main" val="160292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trix maths hub">
            <a:extLst>
              <a:ext uri="{FF2B5EF4-FFF2-40B4-BE49-F238E27FC236}">
                <a16:creationId xmlns:a16="http://schemas.microsoft.com/office/drawing/2014/main" id="{94186D95-F3D1-4FFC-BB2A-5384EA817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375512"/>
            <a:ext cx="33051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48AD08CD-14DD-48C4-9D95-81FD4A45222A}"/>
              </a:ext>
            </a:extLst>
          </p:cNvPr>
          <p:cNvPicPr>
            <a:picLocks noGrp="1" noChangeAspect="1"/>
          </p:cNvPicPr>
          <p:nvPr>
            <p:ph idx="1"/>
          </p:nvPr>
        </p:nvPicPr>
        <p:blipFill rotWithShape="1">
          <a:blip r:embed="rId4"/>
          <a:srcRect l="30313" t="13815" r="31297" b="16185"/>
          <a:stretch/>
        </p:blipFill>
        <p:spPr>
          <a:xfrm>
            <a:off x="0" y="0"/>
            <a:ext cx="6372200" cy="6597352"/>
          </a:xfrm>
          <a:prstGeom prst="rect">
            <a:avLst/>
          </a:prstGeom>
        </p:spPr>
      </p:pic>
      <p:sp>
        <p:nvSpPr>
          <p:cNvPr id="11" name="TextBox 10">
            <a:extLst>
              <a:ext uri="{FF2B5EF4-FFF2-40B4-BE49-F238E27FC236}">
                <a16:creationId xmlns:a16="http://schemas.microsoft.com/office/drawing/2014/main" id="{E106054A-11F0-4993-BDF0-91E1B5A52C9E}"/>
              </a:ext>
            </a:extLst>
          </p:cNvPr>
          <p:cNvSpPr txBox="1"/>
          <p:nvPr/>
        </p:nvSpPr>
        <p:spPr>
          <a:xfrm>
            <a:off x="6444208" y="1196752"/>
            <a:ext cx="2544286" cy="646331"/>
          </a:xfrm>
          <a:prstGeom prst="rect">
            <a:avLst/>
          </a:prstGeom>
          <a:noFill/>
        </p:spPr>
        <p:txBody>
          <a:bodyPr wrap="none" rtlCol="0">
            <a:spAutoFit/>
          </a:bodyPr>
          <a:lstStyle/>
          <a:p>
            <a:r>
              <a:rPr lang="en-GB" dirty="0">
                <a:solidFill>
                  <a:srgbClr val="CC0066"/>
                </a:solidFill>
              </a:rPr>
              <a:t>How to teach the skills </a:t>
            </a:r>
          </a:p>
          <a:p>
            <a:r>
              <a:rPr lang="en-GB" dirty="0">
                <a:solidFill>
                  <a:srgbClr val="CC0066"/>
                </a:solidFill>
              </a:rPr>
              <a:t>needed for part b?</a:t>
            </a:r>
          </a:p>
        </p:txBody>
      </p:sp>
    </p:spTree>
    <p:extLst>
      <p:ext uri="{BB962C8B-B14F-4D97-AF65-F5344CB8AC3E}">
        <p14:creationId xmlns:p14="http://schemas.microsoft.com/office/powerpoint/2010/main" val="603709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7163A-A2CC-4233-9872-EC30DC5C777D}"/>
              </a:ext>
            </a:extLst>
          </p:cNvPr>
          <p:cNvSpPr/>
          <p:nvPr/>
        </p:nvSpPr>
        <p:spPr>
          <a:xfrm>
            <a:off x="539552" y="1412776"/>
            <a:ext cx="8352928" cy="4154984"/>
          </a:xfrm>
          <a:prstGeom prst="rect">
            <a:avLst/>
          </a:prstGeom>
        </p:spPr>
        <p:txBody>
          <a:bodyPr wrap="square">
            <a:spAutoFit/>
          </a:bodyPr>
          <a:lstStyle/>
          <a:p>
            <a:r>
              <a:rPr lang="en-GB" sz="2400" b="1" dirty="0">
                <a:solidFill>
                  <a:schemeClr val="tx2">
                    <a:lumMod val="75000"/>
                  </a:schemeClr>
                </a:solidFill>
              </a:rPr>
              <a:t>Departmental policies and approaches</a:t>
            </a:r>
          </a:p>
          <a:p>
            <a:endParaRPr lang="en-GB" sz="2400" dirty="0">
              <a:solidFill>
                <a:schemeClr val="tx2">
                  <a:lumMod val="75000"/>
                </a:schemeClr>
              </a:solidFill>
            </a:endParaRPr>
          </a:p>
          <a:p>
            <a:pPr lvl="0"/>
            <a:r>
              <a:rPr lang="en-GB" sz="2400" dirty="0"/>
              <a:t>Mastery Advocates will work to develop and embed teaching for mastery approaches across their own departments.</a:t>
            </a:r>
          </a:p>
          <a:p>
            <a:pPr lvl="0"/>
            <a:endParaRPr lang="en-GB" sz="2400" dirty="0"/>
          </a:p>
          <a:p>
            <a:pPr lvl="0"/>
            <a:r>
              <a:rPr lang="en-GB" sz="2400" dirty="0"/>
              <a:t>In the initial stages this will involve exploring approaches in lessons and supporting the development of colleagues’ practice, but this will grow to include developing schemes of work and other departmental systems and structures to allow for teaching for mastery approaches to be embedded</a:t>
            </a:r>
          </a:p>
          <a:p>
            <a:endParaRPr lang="en-GB" sz="2400" dirty="0"/>
          </a:p>
        </p:txBody>
      </p:sp>
      <p:sp>
        <p:nvSpPr>
          <p:cNvPr id="3" name="TextBox 2">
            <a:extLst>
              <a:ext uri="{FF2B5EF4-FFF2-40B4-BE49-F238E27FC236}">
                <a16:creationId xmlns:a16="http://schemas.microsoft.com/office/drawing/2014/main" id="{288B7357-5B87-4F47-A7EE-E9A4888339AA}"/>
              </a:ext>
            </a:extLst>
          </p:cNvPr>
          <p:cNvSpPr txBox="1"/>
          <p:nvPr/>
        </p:nvSpPr>
        <p:spPr>
          <a:xfrm>
            <a:off x="539552" y="260648"/>
            <a:ext cx="5309787" cy="984885"/>
          </a:xfrm>
          <a:prstGeom prst="rect">
            <a:avLst/>
          </a:prstGeom>
          <a:noFill/>
        </p:spPr>
        <p:txBody>
          <a:bodyPr wrap="none" rtlCol="0">
            <a:spAutoFit/>
          </a:bodyPr>
          <a:lstStyle/>
          <a:p>
            <a:r>
              <a:rPr lang="en-GB" sz="4000" dirty="0">
                <a:solidFill>
                  <a:srgbClr val="CC0066"/>
                </a:solidFill>
              </a:rPr>
              <a:t>Work Group outcomes</a:t>
            </a:r>
          </a:p>
          <a:p>
            <a:endParaRPr lang="en-GB" dirty="0"/>
          </a:p>
        </p:txBody>
      </p:sp>
    </p:spTree>
    <p:extLst>
      <p:ext uri="{BB962C8B-B14F-4D97-AF65-F5344CB8AC3E}">
        <p14:creationId xmlns:p14="http://schemas.microsoft.com/office/powerpoint/2010/main" val="4010364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7163A-A2CC-4233-9872-EC30DC5C777D}"/>
              </a:ext>
            </a:extLst>
          </p:cNvPr>
          <p:cNvSpPr/>
          <p:nvPr/>
        </p:nvSpPr>
        <p:spPr>
          <a:xfrm>
            <a:off x="539552" y="1412776"/>
            <a:ext cx="8352928" cy="5262979"/>
          </a:xfrm>
          <a:prstGeom prst="rect">
            <a:avLst/>
          </a:prstGeom>
        </p:spPr>
        <p:txBody>
          <a:bodyPr wrap="square">
            <a:spAutoFit/>
          </a:bodyPr>
          <a:lstStyle/>
          <a:p>
            <a:r>
              <a:rPr lang="en-GB" sz="2400" b="1" dirty="0">
                <a:solidFill>
                  <a:schemeClr val="tx2">
                    <a:lumMod val="75000"/>
                  </a:schemeClr>
                </a:solidFill>
              </a:rPr>
              <a:t>Pupil outcomes</a:t>
            </a:r>
          </a:p>
          <a:p>
            <a:endParaRPr lang="en-GB" sz="2400" dirty="0">
              <a:solidFill>
                <a:schemeClr val="tx2">
                  <a:lumMod val="75000"/>
                </a:schemeClr>
              </a:solidFill>
            </a:endParaRPr>
          </a:p>
          <a:p>
            <a:pPr lvl="0"/>
            <a:r>
              <a:rPr lang="en-GB" sz="2400" dirty="0"/>
              <a:t>Pupils will develop a deep, secure and connected understanding of the mathematics they are learning.</a:t>
            </a:r>
          </a:p>
          <a:p>
            <a:pPr lvl="0"/>
            <a:endParaRPr lang="en-GB" sz="2400" dirty="0"/>
          </a:p>
          <a:p>
            <a:pPr lvl="0"/>
            <a:r>
              <a:rPr lang="en-GB" sz="2400" dirty="0"/>
              <a:t>Pupils achieve both conceptual understanding and procedural fluency at each stage of their learning and see mathematics as a subject which is interesting, stimulating and enjoyable.</a:t>
            </a:r>
          </a:p>
          <a:p>
            <a:pPr lvl="0"/>
            <a:endParaRPr lang="en-GB" sz="2400" dirty="0"/>
          </a:p>
          <a:p>
            <a:pPr lvl="0"/>
            <a:r>
              <a:rPr lang="en-GB" sz="2400" dirty="0"/>
              <a:t>T</a:t>
            </a:r>
            <a:r>
              <a:rPr lang="en-US" sz="2400" dirty="0"/>
              <a:t>here are high levels of achievement in mathematics.</a:t>
            </a:r>
            <a:endParaRPr lang="en-GB" sz="2400" dirty="0"/>
          </a:p>
          <a:p>
            <a:pPr lvl="0"/>
            <a:r>
              <a:rPr lang="en-US" sz="2400" dirty="0"/>
              <a:t>Pupils enjoy mathematics lessons and have a positive attitude to learning the subject</a:t>
            </a:r>
            <a:endParaRPr lang="en-GB" sz="2400" dirty="0"/>
          </a:p>
          <a:p>
            <a:endParaRPr lang="en-GB" sz="2400" dirty="0"/>
          </a:p>
        </p:txBody>
      </p:sp>
      <p:sp>
        <p:nvSpPr>
          <p:cNvPr id="3" name="TextBox 2">
            <a:extLst>
              <a:ext uri="{FF2B5EF4-FFF2-40B4-BE49-F238E27FC236}">
                <a16:creationId xmlns:a16="http://schemas.microsoft.com/office/drawing/2014/main" id="{288B7357-5B87-4F47-A7EE-E9A4888339AA}"/>
              </a:ext>
            </a:extLst>
          </p:cNvPr>
          <p:cNvSpPr txBox="1"/>
          <p:nvPr/>
        </p:nvSpPr>
        <p:spPr>
          <a:xfrm>
            <a:off x="539552" y="260648"/>
            <a:ext cx="5309787" cy="984885"/>
          </a:xfrm>
          <a:prstGeom prst="rect">
            <a:avLst/>
          </a:prstGeom>
          <a:noFill/>
        </p:spPr>
        <p:txBody>
          <a:bodyPr wrap="none" rtlCol="0">
            <a:spAutoFit/>
          </a:bodyPr>
          <a:lstStyle/>
          <a:p>
            <a:r>
              <a:rPr lang="en-GB" sz="4000" dirty="0">
                <a:solidFill>
                  <a:srgbClr val="CC0066"/>
                </a:solidFill>
              </a:rPr>
              <a:t>Work Group outcomes</a:t>
            </a:r>
          </a:p>
          <a:p>
            <a:endParaRPr lang="en-GB" dirty="0"/>
          </a:p>
        </p:txBody>
      </p:sp>
    </p:spTree>
    <p:extLst>
      <p:ext uri="{BB962C8B-B14F-4D97-AF65-F5344CB8AC3E}">
        <p14:creationId xmlns:p14="http://schemas.microsoft.com/office/powerpoint/2010/main" val="316544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3157B6-03C0-4B31-A252-818F4F63548D}"/>
              </a:ext>
            </a:extLst>
          </p:cNvPr>
          <p:cNvSpPr/>
          <p:nvPr/>
        </p:nvSpPr>
        <p:spPr>
          <a:xfrm>
            <a:off x="468115" y="474345"/>
            <a:ext cx="8064896" cy="3139321"/>
          </a:xfrm>
          <a:prstGeom prst="rect">
            <a:avLst/>
          </a:prstGeom>
        </p:spPr>
        <p:txBody>
          <a:bodyPr wrap="square">
            <a:spAutoFit/>
          </a:bodyPr>
          <a:lstStyle/>
          <a:p>
            <a:r>
              <a:rPr lang="en-GB" b="1" dirty="0">
                <a:solidFill>
                  <a:schemeClr val="tx2">
                    <a:lumMod val="75000"/>
                  </a:schemeClr>
                </a:solidFill>
              </a:rPr>
              <a:t>Possible structure and content</a:t>
            </a:r>
          </a:p>
          <a:p>
            <a:endParaRPr lang="en-GB" b="1" dirty="0">
              <a:solidFill>
                <a:schemeClr val="tx2">
                  <a:lumMod val="75000"/>
                </a:schemeClr>
              </a:solidFill>
            </a:endParaRPr>
          </a:p>
          <a:p>
            <a:endParaRPr lang="en-GB" b="1" dirty="0">
              <a:solidFill>
                <a:schemeClr val="tx2">
                  <a:lumMod val="75000"/>
                </a:schemeClr>
              </a:solidFill>
            </a:endParaRPr>
          </a:p>
          <a:p>
            <a:r>
              <a:rPr lang="en-GB" dirty="0">
                <a:solidFill>
                  <a:srgbClr val="CC0066"/>
                </a:solidFill>
              </a:rPr>
              <a:t>Work will be bespoke for each department, tailored to the needs of the teachers and their stage of development, but is likely to include: </a:t>
            </a:r>
          </a:p>
          <a:p>
            <a:endParaRPr lang="en-GB" dirty="0"/>
          </a:p>
          <a:p>
            <a:endParaRPr lang="en-GB" dirty="0"/>
          </a:p>
          <a:p>
            <a:endParaRPr lang="en-GB" dirty="0"/>
          </a:p>
          <a:p>
            <a:r>
              <a:rPr lang="en-GB" dirty="0"/>
              <a:t>•	Mastery Specialist leading PD sessions with the 4 Mastery Advocates to enable them to understand the principles and practices associated with Teaching for Mastery.</a:t>
            </a:r>
          </a:p>
        </p:txBody>
      </p:sp>
    </p:spTree>
    <p:extLst>
      <p:ext uri="{BB962C8B-B14F-4D97-AF65-F5344CB8AC3E}">
        <p14:creationId xmlns:p14="http://schemas.microsoft.com/office/powerpoint/2010/main" val="397394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3157B6-03C0-4B31-A252-818F4F63548D}"/>
              </a:ext>
            </a:extLst>
          </p:cNvPr>
          <p:cNvSpPr/>
          <p:nvPr/>
        </p:nvSpPr>
        <p:spPr>
          <a:xfrm>
            <a:off x="468115" y="474345"/>
            <a:ext cx="8064896" cy="3693319"/>
          </a:xfrm>
          <a:prstGeom prst="rect">
            <a:avLst/>
          </a:prstGeom>
        </p:spPr>
        <p:txBody>
          <a:bodyPr wrap="square">
            <a:spAutoFit/>
          </a:bodyPr>
          <a:lstStyle/>
          <a:p>
            <a:r>
              <a:rPr lang="en-GB" b="1" dirty="0">
                <a:solidFill>
                  <a:schemeClr val="tx2">
                    <a:lumMod val="75000"/>
                  </a:schemeClr>
                </a:solidFill>
              </a:rPr>
              <a:t>Possible structure and content</a:t>
            </a:r>
          </a:p>
          <a:p>
            <a:endParaRPr lang="en-GB" b="1" dirty="0">
              <a:solidFill>
                <a:schemeClr val="tx2">
                  <a:lumMod val="75000"/>
                </a:schemeClr>
              </a:solidFill>
            </a:endParaRPr>
          </a:p>
          <a:p>
            <a:endParaRPr lang="en-GB" b="1" dirty="0">
              <a:solidFill>
                <a:schemeClr val="tx2">
                  <a:lumMod val="75000"/>
                </a:schemeClr>
              </a:solidFill>
            </a:endParaRPr>
          </a:p>
          <a:p>
            <a:r>
              <a:rPr lang="en-GB" dirty="0">
                <a:solidFill>
                  <a:srgbClr val="CC0066"/>
                </a:solidFill>
              </a:rPr>
              <a:t>Work will be bespoke for each department, tailored to the needs of the teachers and their stage of development, but is likely to include: </a:t>
            </a:r>
          </a:p>
          <a:p>
            <a:endParaRPr lang="en-GB" dirty="0"/>
          </a:p>
          <a:p>
            <a:endParaRPr lang="en-GB" dirty="0"/>
          </a:p>
          <a:p>
            <a:endParaRPr lang="en-GB" dirty="0"/>
          </a:p>
          <a:p>
            <a:r>
              <a:rPr lang="en-GB" dirty="0"/>
              <a:t>•	Mastery Specialists supporting the Advocates to enable them to run PD sessions for their department colleagues; this could include shared planning (and possibly co-leading) of sessions, but the intention is for the Advocates to take the leading role in working with their departments.</a:t>
            </a:r>
          </a:p>
          <a:p>
            <a:endParaRPr lang="en-GB" dirty="0"/>
          </a:p>
        </p:txBody>
      </p:sp>
    </p:spTree>
    <p:extLst>
      <p:ext uri="{BB962C8B-B14F-4D97-AF65-F5344CB8AC3E}">
        <p14:creationId xmlns:p14="http://schemas.microsoft.com/office/powerpoint/2010/main" val="283500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3157B6-03C0-4B31-A252-818F4F63548D}"/>
              </a:ext>
            </a:extLst>
          </p:cNvPr>
          <p:cNvSpPr/>
          <p:nvPr/>
        </p:nvSpPr>
        <p:spPr>
          <a:xfrm>
            <a:off x="468115" y="474345"/>
            <a:ext cx="8064896" cy="3970318"/>
          </a:xfrm>
          <a:prstGeom prst="rect">
            <a:avLst/>
          </a:prstGeom>
        </p:spPr>
        <p:txBody>
          <a:bodyPr wrap="square">
            <a:spAutoFit/>
          </a:bodyPr>
          <a:lstStyle/>
          <a:p>
            <a:r>
              <a:rPr lang="en-GB" b="1" dirty="0">
                <a:solidFill>
                  <a:schemeClr val="tx2">
                    <a:lumMod val="75000"/>
                  </a:schemeClr>
                </a:solidFill>
              </a:rPr>
              <a:t>Possible structure and content</a:t>
            </a:r>
          </a:p>
          <a:p>
            <a:endParaRPr lang="en-GB" b="1" dirty="0">
              <a:solidFill>
                <a:schemeClr val="tx2">
                  <a:lumMod val="75000"/>
                </a:schemeClr>
              </a:solidFill>
            </a:endParaRPr>
          </a:p>
          <a:p>
            <a:endParaRPr lang="en-GB" b="1" dirty="0">
              <a:solidFill>
                <a:schemeClr val="tx2">
                  <a:lumMod val="75000"/>
                </a:schemeClr>
              </a:solidFill>
            </a:endParaRPr>
          </a:p>
          <a:p>
            <a:r>
              <a:rPr lang="en-GB" dirty="0">
                <a:solidFill>
                  <a:srgbClr val="CC0066"/>
                </a:solidFill>
              </a:rPr>
              <a:t>Work will be bespoke for each department, tailored to the needs of the teachers and their stage of development, but is likely to include: </a:t>
            </a:r>
          </a:p>
          <a:p>
            <a:endParaRPr lang="en-GB" dirty="0"/>
          </a:p>
          <a:p>
            <a:endParaRPr lang="en-GB" dirty="0"/>
          </a:p>
          <a:p>
            <a:endParaRPr lang="en-GB" dirty="0"/>
          </a:p>
          <a:p>
            <a:r>
              <a:rPr lang="en-GB" dirty="0"/>
              <a:t>•	Advocates observing Specialist in the Specialist’s own school.</a:t>
            </a:r>
          </a:p>
          <a:p>
            <a:endParaRPr lang="en-GB" dirty="0"/>
          </a:p>
          <a:p>
            <a:r>
              <a:rPr lang="en-GB" dirty="0"/>
              <a:t>•	Specialist observing and giving feedback to Advocates – this might be of, and following, a lesson, a PD session, a departmental meeting or a planning meeting.</a:t>
            </a:r>
          </a:p>
          <a:p>
            <a:r>
              <a:rPr lang="en-GB" dirty="0"/>
              <a:t>•	</a:t>
            </a:r>
          </a:p>
        </p:txBody>
      </p:sp>
    </p:spTree>
    <p:extLst>
      <p:ext uri="{BB962C8B-B14F-4D97-AF65-F5344CB8AC3E}">
        <p14:creationId xmlns:p14="http://schemas.microsoft.com/office/powerpoint/2010/main" val="143220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3157B6-03C0-4B31-A252-818F4F63548D}"/>
              </a:ext>
            </a:extLst>
          </p:cNvPr>
          <p:cNvSpPr/>
          <p:nvPr/>
        </p:nvSpPr>
        <p:spPr>
          <a:xfrm>
            <a:off x="251520" y="474345"/>
            <a:ext cx="8892479" cy="5078313"/>
          </a:xfrm>
          <a:prstGeom prst="rect">
            <a:avLst/>
          </a:prstGeom>
        </p:spPr>
        <p:txBody>
          <a:bodyPr wrap="square">
            <a:spAutoFit/>
          </a:bodyPr>
          <a:lstStyle/>
          <a:p>
            <a:r>
              <a:rPr lang="en-GB" b="1" dirty="0">
                <a:solidFill>
                  <a:schemeClr val="tx2">
                    <a:lumMod val="75000"/>
                  </a:schemeClr>
                </a:solidFill>
              </a:rPr>
              <a:t>Possible structure and content</a:t>
            </a:r>
          </a:p>
          <a:p>
            <a:endParaRPr lang="en-GB" b="1" dirty="0">
              <a:solidFill>
                <a:schemeClr val="tx2">
                  <a:lumMod val="75000"/>
                </a:schemeClr>
              </a:solidFill>
            </a:endParaRPr>
          </a:p>
          <a:p>
            <a:endParaRPr lang="en-GB" b="1" dirty="0">
              <a:solidFill>
                <a:schemeClr val="tx2">
                  <a:lumMod val="75000"/>
                </a:schemeClr>
              </a:solidFill>
            </a:endParaRPr>
          </a:p>
          <a:p>
            <a:r>
              <a:rPr lang="en-GB" dirty="0">
                <a:solidFill>
                  <a:srgbClr val="CC0066"/>
                </a:solidFill>
              </a:rPr>
              <a:t>Work will be bespoke for each department, tailored to the needs of the teachers and their stage of development, but is likely to include: </a:t>
            </a:r>
          </a:p>
          <a:p>
            <a:endParaRPr lang="en-GB" dirty="0"/>
          </a:p>
          <a:p>
            <a:endParaRPr lang="en-GB" dirty="0"/>
          </a:p>
          <a:p>
            <a:endParaRPr lang="en-GB" dirty="0"/>
          </a:p>
          <a:p>
            <a:r>
              <a:rPr lang="en-GB" dirty="0"/>
              <a:t>•	Joint planning of individual lessons, sequences of lessons or longer units of work.</a:t>
            </a:r>
          </a:p>
          <a:p>
            <a:endParaRPr lang="en-GB" dirty="0"/>
          </a:p>
          <a:p>
            <a:r>
              <a:rPr lang="en-GB" dirty="0"/>
              <a:t>•	Specialists working alongside Advocates to support other departmental members as appropriate.</a:t>
            </a:r>
          </a:p>
          <a:p>
            <a:endParaRPr lang="en-GB" dirty="0"/>
          </a:p>
          <a:p>
            <a:r>
              <a:rPr lang="en-GB" dirty="0"/>
              <a:t>•	Specialists working alongside Advocates to develop schemes of work and other departmental systems and structures to allow for a full Teaching for Mastery approach</a:t>
            </a:r>
          </a:p>
          <a:p>
            <a:endParaRPr lang="en-GB" dirty="0"/>
          </a:p>
        </p:txBody>
      </p:sp>
    </p:spTree>
    <p:extLst>
      <p:ext uri="{BB962C8B-B14F-4D97-AF65-F5344CB8AC3E}">
        <p14:creationId xmlns:p14="http://schemas.microsoft.com/office/powerpoint/2010/main" val="3996350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BE6C039B-0577-4B25-B114-C74086E6C49F}"/>
              </a:ext>
            </a:extLst>
          </p:cNvPr>
          <p:cNvCxnSpPr>
            <a:cxnSpLocks/>
          </p:cNvCxnSpPr>
          <p:nvPr/>
        </p:nvCxnSpPr>
        <p:spPr bwMode="auto">
          <a:xfrm flipH="1">
            <a:off x="1180589" y="1628800"/>
            <a:ext cx="3179" cy="115212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1" name="Picture 10">
            <a:extLst>
              <a:ext uri="{FF2B5EF4-FFF2-40B4-BE49-F238E27FC236}">
                <a16:creationId xmlns:a16="http://schemas.microsoft.com/office/drawing/2014/main" id="{35F37CFD-0643-4AF6-9D4C-08139FF88A26}"/>
              </a:ext>
            </a:extLst>
          </p:cNvPr>
          <p:cNvPicPr>
            <a:picLocks noChangeAspect="1"/>
          </p:cNvPicPr>
          <p:nvPr/>
        </p:nvPicPr>
        <p:blipFill rotWithShape="1">
          <a:blip r:embed="rId3"/>
          <a:srcRect t="35169" r="12423" b="48651"/>
          <a:stretch/>
        </p:blipFill>
        <p:spPr>
          <a:xfrm>
            <a:off x="323528" y="2780928"/>
            <a:ext cx="8279230" cy="1152127"/>
          </a:xfrm>
          <a:prstGeom prst="rect">
            <a:avLst/>
          </a:prstGeom>
        </p:spPr>
      </p:pic>
      <p:sp>
        <p:nvSpPr>
          <p:cNvPr id="14" name="TextBox 13">
            <a:extLst>
              <a:ext uri="{FF2B5EF4-FFF2-40B4-BE49-F238E27FC236}">
                <a16:creationId xmlns:a16="http://schemas.microsoft.com/office/drawing/2014/main" id="{5275E5F2-6039-4906-BB08-F9D860AD18B2}"/>
              </a:ext>
            </a:extLst>
          </p:cNvPr>
          <p:cNvSpPr txBox="1"/>
          <p:nvPr/>
        </p:nvSpPr>
        <p:spPr>
          <a:xfrm>
            <a:off x="1183768" y="1899624"/>
            <a:ext cx="1313180" cy="369332"/>
          </a:xfrm>
          <a:prstGeom prst="rect">
            <a:avLst/>
          </a:prstGeom>
          <a:noFill/>
        </p:spPr>
        <p:txBody>
          <a:bodyPr wrap="none" rtlCol="0">
            <a:spAutoFit/>
          </a:bodyPr>
          <a:lstStyle/>
          <a:p>
            <a:r>
              <a:rPr lang="en-GB" dirty="0">
                <a:solidFill>
                  <a:srgbClr val="002060"/>
                </a:solidFill>
              </a:rPr>
              <a:t>WGs plans</a:t>
            </a:r>
          </a:p>
        </p:txBody>
      </p:sp>
      <p:cxnSp>
        <p:nvCxnSpPr>
          <p:cNvPr id="18" name="Connector: Elbow 17">
            <a:extLst>
              <a:ext uri="{FF2B5EF4-FFF2-40B4-BE49-F238E27FC236}">
                <a16:creationId xmlns:a16="http://schemas.microsoft.com/office/drawing/2014/main" id="{5A1D4EF8-9933-4D6B-A82B-8EC95215D618}"/>
              </a:ext>
            </a:extLst>
          </p:cNvPr>
          <p:cNvCxnSpPr>
            <a:stCxn id="11" idx="3"/>
          </p:cNvCxnSpPr>
          <p:nvPr/>
        </p:nvCxnSpPr>
        <p:spPr bwMode="auto">
          <a:xfrm flipH="1">
            <a:off x="8388424" y="3356992"/>
            <a:ext cx="214334" cy="1368152"/>
          </a:xfrm>
          <a:prstGeom prst="bentConnector4">
            <a:avLst>
              <a:gd name="adj1" fmla="val -106656"/>
              <a:gd name="adj2" fmla="val 71053"/>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Rectangle: Rounded Corners 18">
            <a:extLst>
              <a:ext uri="{FF2B5EF4-FFF2-40B4-BE49-F238E27FC236}">
                <a16:creationId xmlns:a16="http://schemas.microsoft.com/office/drawing/2014/main" id="{59BA2C1A-4198-4BFE-96AF-B9282FFEFB5D}"/>
              </a:ext>
            </a:extLst>
          </p:cNvPr>
          <p:cNvSpPr/>
          <p:nvPr/>
        </p:nvSpPr>
        <p:spPr bwMode="auto">
          <a:xfrm>
            <a:off x="179512" y="476672"/>
            <a:ext cx="2376264" cy="1152128"/>
          </a:xfrm>
          <a:prstGeom prst="roundRect">
            <a:avLst/>
          </a:prstGeom>
          <a:ln>
            <a:solidFill>
              <a:srgbClr val="CC0066"/>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tabLst/>
            </a:pPr>
            <a:r>
              <a:rPr lang="en-GB" sz="1400" dirty="0">
                <a:solidFill>
                  <a:srgbClr val="002060"/>
                </a:solidFill>
                <a:latin typeface="Arial" charset="0"/>
              </a:rPr>
              <a:t>WGs initial meeting with the Matrix Maths Hub maths </a:t>
            </a:r>
          </a:p>
          <a:p>
            <a:pPr marL="457200" marR="0" algn="l" defTabSz="914400" rtl="0" eaLnBrk="1" fontAlgn="base" latinLnBrk="0" hangingPunct="1">
              <a:lnSpc>
                <a:spcPct val="100000"/>
              </a:lnSpc>
              <a:spcBef>
                <a:spcPct val="20000"/>
              </a:spcBef>
              <a:spcAft>
                <a:spcPct val="0"/>
              </a:spcAft>
              <a:buClr>
                <a:srgbClr val="00628C"/>
              </a:buClr>
              <a:buSzTx/>
              <a:tabLst/>
            </a:pPr>
            <a:r>
              <a:rPr kumimoji="0" lang="en-GB" sz="1400" b="0" i="0" u="none" strike="noStrike" cap="none" normalizeH="0" baseline="0" dirty="0">
                <a:ln>
                  <a:noFill/>
                </a:ln>
                <a:solidFill>
                  <a:srgbClr val="002060"/>
                </a:solidFill>
                <a:effectLst/>
                <a:latin typeface="Arial" charset="0"/>
              </a:rPr>
              <a:t>17 July 2019</a:t>
            </a:r>
          </a:p>
        </p:txBody>
      </p:sp>
      <p:sp>
        <p:nvSpPr>
          <p:cNvPr id="20" name="Rectangle: Rounded Corners 19">
            <a:extLst>
              <a:ext uri="{FF2B5EF4-FFF2-40B4-BE49-F238E27FC236}">
                <a16:creationId xmlns:a16="http://schemas.microsoft.com/office/drawing/2014/main" id="{960159BD-A880-496D-966F-452F335F5D8E}"/>
              </a:ext>
            </a:extLst>
          </p:cNvPr>
          <p:cNvSpPr/>
          <p:nvPr/>
        </p:nvSpPr>
        <p:spPr bwMode="auto">
          <a:xfrm>
            <a:off x="6588224" y="4810447"/>
            <a:ext cx="2376264" cy="1368152"/>
          </a:xfrm>
          <a:prstGeom prst="roundRect">
            <a:avLst/>
          </a:prstGeom>
          <a:ln>
            <a:solidFill>
              <a:srgbClr val="CC0066"/>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tabLst/>
            </a:pPr>
            <a:r>
              <a:rPr lang="en-GB" sz="1400" dirty="0">
                <a:solidFill>
                  <a:srgbClr val="002060"/>
                </a:solidFill>
                <a:latin typeface="Arial" charset="0"/>
              </a:rPr>
              <a:t>WGs evaluation and celebration </a:t>
            </a:r>
          </a:p>
          <a:p>
            <a:pPr marL="457200" marR="0" algn="l" defTabSz="914400" rtl="0" eaLnBrk="1" fontAlgn="base" latinLnBrk="0" hangingPunct="1">
              <a:lnSpc>
                <a:spcPct val="100000"/>
              </a:lnSpc>
              <a:spcBef>
                <a:spcPct val="20000"/>
              </a:spcBef>
              <a:spcAft>
                <a:spcPct val="0"/>
              </a:spcAft>
              <a:buClr>
                <a:srgbClr val="00628C"/>
              </a:buClr>
              <a:buSzTx/>
              <a:tabLst/>
            </a:pPr>
            <a:r>
              <a:rPr lang="en-GB" sz="1400" dirty="0">
                <a:solidFill>
                  <a:srgbClr val="002060"/>
                </a:solidFill>
                <a:latin typeface="Arial" charset="0"/>
              </a:rPr>
              <a:t>with the Matrix Maths Hub maths </a:t>
            </a:r>
          </a:p>
          <a:p>
            <a:pPr marL="457200" marR="0" algn="l" defTabSz="914400" rtl="0" eaLnBrk="1" fontAlgn="base" latinLnBrk="0" hangingPunct="1">
              <a:lnSpc>
                <a:spcPct val="100000"/>
              </a:lnSpc>
              <a:spcBef>
                <a:spcPct val="20000"/>
              </a:spcBef>
              <a:spcAft>
                <a:spcPct val="0"/>
              </a:spcAft>
              <a:buClr>
                <a:srgbClr val="00628C"/>
              </a:buClr>
              <a:buSzTx/>
              <a:tabLst/>
            </a:pPr>
            <a:r>
              <a:rPr kumimoji="0" lang="en-GB" sz="1400" b="0" i="0" u="none" strike="noStrike" cap="none" normalizeH="0" baseline="0" dirty="0">
                <a:ln>
                  <a:noFill/>
                </a:ln>
                <a:solidFill>
                  <a:srgbClr val="002060"/>
                </a:solidFill>
                <a:effectLst/>
                <a:latin typeface="Arial" charset="0"/>
              </a:rPr>
              <a:t>17 June 2020</a:t>
            </a:r>
          </a:p>
        </p:txBody>
      </p:sp>
      <p:pic>
        <p:nvPicPr>
          <p:cNvPr id="21" name="Picture 20">
            <a:extLst>
              <a:ext uri="{FF2B5EF4-FFF2-40B4-BE49-F238E27FC236}">
                <a16:creationId xmlns:a16="http://schemas.microsoft.com/office/drawing/2014/main" id="{6007422F-2833-4D59-8FA0-929EA42771C7}"/>
              </a:ext>
            </a:extLst>
          </p:cNvPr>
          <p:cNvPicPr>
            <a:picLocks noChangeAspect="1"/>
          </p:cNvPicPr>
          <p:nvPr/>
        </p:nvPicPr>
        <p:blipFill rotWithShape="1">
          <a:blip r:embed="rId4"/>
          <a:srcRect l="3048" t="52556" r="20744" b="31273"/>
          <a:stretch/>
        </p:blipFill>
        <p:spPr>
          <a:xfrm>
            <a:off x="1475656" y="3933055"/>
            <a:ext cx="5400600" cy="864097"/>
          </a:xfrm>
          <a:prstGeom prst="rect">
            <a:avLst/>
          </a:prstGeom>
        </p:spPr>
      </p:pic>
      <p:sp>
        <p:nvSpPr>
          <p:cNvPr id="2" name="TextBox 1">
            <a:extLst>
              <a:ext uri="{FF2B5EF4-FFF2-40B4-BE49-F238E27FC236}">
                <a16:creationId xmlns:a16="http://schemas.microsoft.com/office/drawing/2014/main" id="{1E58317D-ECC5-4691-8491-2D55EB4D2471}"/>
              </a:ext>
            </a:extLst>
          </p:cNvPr>
          <p:cNvSpPr txBox="1"/>
          <p:nvPr/>
        </p:nvSpPr>
        <p:spPr>
          <a:xfrm>
            <a:off x="971600" y="5805264"/>
            <a:ext cx="5044971" cy="369332"/>
          </a:xfrm>
          <a:prstGeom prst="rect">
            <a:avLst/>
          </a:prstGeom>
          <a:noFill/>
        </p:spPr>
        <p:txBody>
          <a:bodyPr wrap="none" rtlCol="0">
            <a:spAutoFit/>
          </a:bodyPr>
          <a:lstStyle/>
          <a:p>
            <a:r>
              <a:rPr lang="en-GB" dirty="0">
                <a:solidFill>
                  <a:srgbClr val="CC0066"/>
                </a:solidFill>
              </a:rPr>
              <a:t>All the dates except 17July are to be confirmed.</a:t>
            </a:r>
          </a:p>
        </p:txBody>
      </p:sp>
    </p:spTree>
    <p:extLst>
      <p:ext uri="{BB962C8B-B14F-4D97-AF65-F5344CB8AC3E}">
        <p14:creationId xmlns:p14="http://schemas.microsoft.com/office/powerpoint/2010/main" val="328361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Bespoke programme</a:t>
            </a:r>
          </a:p>
        </p:txBody>
      </p:sp>
      <p:sp>
        <p:nvSpPr>
          <p:cNvPr id="3" name="Content Placeholder 2"/>
          <p:cNvSpPr>
            <a:spLocks noGrp="1"/>
          </p:cNvSpPr>
          <p:nvPr>
            <p:ph idx="1"/>
          </p:nvPr>
        </p:nvSpPr>
        <p:spPr>
          <a:xfrm>
            <a:off x="827584" y="1844824"/>
            <a:ext cx="7859215" cy="4752528"/>
          </a:xfrm>
        </p:spPr>
        <p:txBody>
          <a:bodyPr/>
          <a:lstStyle/>
          <a:p>
            <a:r>
              <a:rPr lang="en-GB" dirty="0"/>
              <a:t>How do you decide what to work on?</a:t>
            </a:r>
          </a:p>
          <a:p>
            <a:endParaRPr lang="en-GB" sz="2400" dirty="0"/>
          </a:p>
          <a:p>
            <a:r>
              <a:rPr lang="en-GB" dirty="0"/>
              <a:t>What might go into a bespoke programme for a department? </a:t>
            </a:r>
            <a:r>
              <a:rPr lang="en-GB" sz="2800" i="1" dirty="0"/>
              <a:t>(…enabling Mastery Advocates to lead developments)</a:t>
            </a:r>
          </a:p>
          <a:p>
            <a:endParaRPr lang="en-GB" sz="2400" dirty="0"/>
          </a:p>
          <a:p>
            <a:r>
              <a:rPr lang="en-GB" dirty="0"/>
              <a:t>How do you (try to) ensure impact on the department and that strategies and approaches become embedded?</a:t>
            </a:r>
          </a:p>
          <a:p>
            <a:endParaRPr lang="en-GB" dirty="0"/>
          </a:p>
        </p:txBody>
      </p:sp>
    </p:spTree>
    <p:extLst>
      <p:ext uri="{BB962C8B-B14F-4D97-AF65-F5344CB8AC3E}">
        <p14:creationId xmlns:p14="http://schemas.microsoft.com/office/powerpoint/2010/main" val="33332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3099-BA1B-4CC8-B817-B20BE728581A}"/>
              </a:ext>
            </a:extLst>
          </p:cNvPr>
          <p:cNvSpPr>
            <a:spLocks noGrp="1"/>
          </p:cNvSpPr>
          <p:nvPr>
            <p:ph type="title"/>
          </p:nvPr>
        </p:nvSpPr>
        <p:spPr>
          <a:xfrm>
            <a:off x="405532" y="494259"/>
            <a:ext cx="5826224" cy="751929"/>
          </a:xfrm>
        </p:spPr>
        <p:txBody>
          <a:bodyPr/>
          <a:lstStyle/>
          <a:p>
            <a:r>
              <a:rPr lang="en-US" dirty="0"/>
              <a:t>Other events</a:t>
            </a:r>
          </a:p>
        </p:txBody>
      </p:sp>
      <p:sp>
        <p:nvSpPr>
          <p:cNvPr id="3" name="Content Placeholder 2">
            <a:extLst>
              <a:ext uri="{FF2B5EF4-FFF2-40B4-BE49-F238E27FC236}">
                <a16:creationId xmlns:a16="http://schemas.microsoft.com/office/drawing/2014/main" id="{299DC21C-05F2-44E7-8992-6737830EB8C8}"/>
              </a:ext>
            </a:extLst>
          </p:cNvPr>
          <p:cNvSpPr>
            <a:spLocks noGrp="1"/>
          </p:cNvSpPr>
          <p:nvPr>
            <p:ph idx="1"/>
          </p:nvPr>
        </p:nvSpPr>
        <p:spPr>
          <a:xfrm>
            <a:off x="405532" y="1268759"/>
            <a:ext cx="7921625" cy="5094981"/>
          </a:xfrm>
        </p:spPr>
        <p:txBody>
          <a:bodyPr/>
          <a:lstStyle/>
          <a:p>
            <a:pPr marL="457200" indent="-457200">
              <a:buFont typeface="Arial" panose="020B0604020202020204" pitchFamily="34" charset="0"/>
              <a:buChar char="•"/>
            </a:pPr>
            <a:r>
              <a:rPr lang="en-US" dirty="0"/>
              <a:t>Run a number of open lessons:</a:t>
            </a:r>
            <a:endParaRPr lang="en-US" sz="2000" dirty="0"/>
          </a:p>
          <a:p>
            <a:pPr marL="400050" lvl="1" indent="0">
              <a:buNone/>
            </a:pPr>
            <a:r>
              <a:rPr lang="en-GB" dirty="0"/>
              <a:t>Small TRG style meetings with classroom lesson observations involving other Secondary Mastery Specialists and teachers working with the Cohort 1 Mastery Specialists in Work Groups;</a:t>
            </a:r>
          </a:p>
          <a:p>
            <a:pPr marL="457200" indent="-457200">
              <a:buFont typeface="Arial" panose="020B0604020202020204" pitchFamily="34" charset="0"/>
              <a:buChar char="•"/>
            </a:pPr>
            <a:r>
              <a:rPr lang="en-GB" dirty="0"/>
              <a:t>Secondary Shanghai exchange showcase events;</a:t>
            </a:r>
          </a:p>
          <a:p>
            <a:pPr marL="457200" indent="-457200">
              <a:buFont typeface="Arial" panose="020B0604020202020204" pitchFamily="34" charset="0"/>
              <a:buChar char="•"/>
            </a:pPr>
            <a:r>
              <a:rPr lang="en-GB" dirty="0"/>
              <a:t>Primary school visits.</a:t>
            </a:r>
          </a:p>
        </p:txBody>
      </p:sp>
    </p:spTree>
    <p:extLst>
      <p:ext uri="{BB962C8B-B14F-4D97-AF65-F5344CB8AC3E}">
        <p14:creationId xmlns:p14="http://schemas.microsoft.com/office/powerpoint/2010/main" val="174064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 some post-it notes…</a:t>
            </a:r>
          </a:p>
        </p:txBody>
      </p:sp>
      <p:sp>
        <p:nvSpPr>
          <p:cNvPr id="7" name="Content Placeholder 6"/>
          <p:cNvSpPr>
            <a:spLocks noGrp="1"/>
          </p:cNvSpPr>
          <p:nvPr>
            <p:ph idx="1"/>
          </p:nvPr>
        </p:nvSpPr>
        <p:spPr/>
        <p:txBody>
          <a:bodyPr/>
          <a:lstStyle/>
          <a:p>
            <a:pPr marL="0" indent="0">
              <a:buNone/>
            </a:pPr>
            <a:r>
              <a:rPr lang="en-GB" dirty="0"/>
              <a:t>As you arrive, discuss and capture on post-it notes:</a:t>
            </a:r>
          </a:p>
          <a:p>
            <a:pPr marL="0" indent="0">
              <a:buNone/>
            </a:pPr>
            <a:endParaRPr lang="en-GB" dirty="0"/>
          </a:p>
          <a:p>
            <a:r>
              <a:rPr lang="en-GB" dirty="0">
                <a:solidFill>
                  <a:srgbClr val="FF0000"/>
                </a:solidFill>
              </a:rPr>
              <a:t>What motivates and engages students in mathematics lessons?</a:t>
            </a:r>
          </a:p>
          <a:p>
            <a:r>
              <a:rPr lang="en-GB" dirty="0">
                <a:solidFill>
                  <a:srgbClr val="FF0000"/>
                </a:solidFill>
              </a:rPr>
              <a:t>…and what demotivates or disengages them?</a:t>
            </a:r>
            <a:endParaRPr lang="en-GB" dirty="0"/>
          </a:p>
        </p:txBody>
      </p:sp>
    </p:spTree>
    <p:extLst>
      <p:ext uri="{BB962C8B-B14F-4D97-AF65-F5344CB8AC3E}">
        <p14:creationId xmlns:p14="http://schemas.microsoft.com/office/powerpoint/2010/main" val="371956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192E-1504-44A3-B379-FD992229AC75}"/>
              </a:ext>
            </a:extLst>
          </p:cNvPr>
          <p:cNvSpPr>
            <a:spLocks noGrp="1"/>
          </p:cNvSpPr>
          <p:nvPr>
            <p:ph type="title"/>
          </p:nvPr>
        </p:nvSpPr>
        <p:spPr/>
        <p:txBody>
          <a:bodyPr/>
          <a:lstStyle/>
          <a:p>
            <a:r>
              <a:rPr lang="en-GB" dirty="0">
                <a:solidFill>
                  <a:schemeClr val="tx2">
                    <a:lumMod val="75000"/>
                  </a:schemeClr>
                </a:solidFill>
              </a:rPr>
              <a:t>Mastery in maths</a:t>
            </a:r>
          </a:p>
        </p:txBody>
      </p:sp>
      <p:sp>
        <p:nvSpPr>
          <p:cNvPr id="3" name="Content Placeholder 2">
            <a:extLst>
              <a:ext uri="{FF2B5EF4-FFF2-40B4-BE49-F238E27FC236}">
                <a16:creationId xmlns:a16="http://schemas.microsoft.com/office/drawing/2014/main" id="{5E339452-9224-4715-A25A-B5DB22DB99D8}"/>
              </a:ext>
            </a:extLst>
          </p:cNvPr>
          <p:cNvSpPr>
            <a:spLocks noGrp="1"/>
          </p:cNvSpPr>
          <p:nvPr>
            <p:ph idx="1"/>
          </p:nvPr>
        </p:nvSpPr>
        <p:spPr>
          <a:xfrm>
            <a:off x="539552" y="1844824"/>
            <a:ext cx="8209657" cy="4114800"/>
          </a:xfrm>
        </p:spPr>
        <p:txBody>
          <a:bodyPr/>
          <a:lstStyle/>
          <a:p>
            <a:r>
              <a:rPr lang="en-GB" i="1" dirty="0">
                <a:solidFill>
                  <a:schemeClr val="accent2">
                    <a:lumMod val="10000"/>
                  </a:schemeClr>
                </a:solidFill>
                <a:latin typeface="Open Sans"/>
              </a:rPr>
              <a:t>A commitment that ALL pupils can and will achieve in mathematics by providing opportunities for all pupils to develop the depth and rigour they need to make</a:t>
            </a:r>
            <a:br>
              <a:rPr lang="en-GB" i="1" dirty="0">
                <a:solidFill>
                  <a:schemeClr val="accent2">
                    <a:lumMod val="10000"/>
                  </a:schemeClr>
                </a:solidFill>
                <a:latin typeface="Open Sans"/>
              </a:rPr>
            </a:br>
            <a:r>
              <a:rPr lang="en-GB" i="1" dirty="0">
                <a:solidFill>
                  <a:schemeClr val="accent2">
                    <a:lumMod val="10000"/>
                  </a:schemeClr>
                </a:solidFill>
                <a:latin typeface="Open Sans"/>
              </a:rPr>
              <a:t>secure and sustained progress over time</a:t>
            </a:r>
            <a:r>
              <a:rPr lang="en-GB" i="1" dirty="0">
                <a:solidFill>
                  <a:srgbClr val="2A2A2A"/>
                </a:solidFill>
                <a:latin typeface="Open Sans"/>
              </a:rPr>
              <a:t> </a:t>
            </a:r>
            <a:endParaRPr lang="en-GB" dirty="0"/>
          </a:p>
        </p:txBody>
      </p:sp>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74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8209-9198-4B02-806E-90D72869489E}"/>
              </a:ext>
            </a:extLst>
          </p:cNvPr>
          <p:cNvSpPr>
            <a:spLocks noGrp="1"/>
          </p:cNvSpPr>
          <p:nvPr>
            <p:ph type="title"/>
          </p:nvPr>
        </p:nvSpPr>
        <p:spPr>
          <a:xfrm>
            <a:off x="467544" y="476672"/>
            <a:ext cx="6042248" cy="895945"/>
          </a:xfrm>
        </p:spPr>
        <p:txBody>
          <a:bodyPr/>
          <a:lstStyle/>
          <a:p>
            <a:r>
              <a:rPr lang="en-US" dirty="0"/>
              <a:t>‘Done with’ not ‘done to’</a:t>
            </a:r>
          </a:p>
        </p:txBody>
      </p:sp>
      <p:sp>
        <p:nvSpPr>
          <p:cNvPr id="3" name="Content Placeholder 2">
            <a:extLst>
              <a:ext uri="{FF2B5EF4-FFF2-40B4-BE49-F238E27FC236}">
                <a16:creationId xmlns:a16="http://schemas.microsoft.com/office/drawing/2014/main" id="{CA9D4708-EB31-451B-93B7-B6DC41CA473D}"/>
              </a:ext>
            </a:extLst>
          </p:cNvPr>
          <p:cNvSpPr>
            <a:spLocks noGrp="1"/>
          </p:cNvSpPr>
          <p:nvPr>
            <p:ph idx="1"/>
          </p:nvPr>
        </p:nvSpPr>
        <p:spPr>
          <a:xfrm>
            <a:off x="462608" y="1844824"/>
            <a:ext cx="7921625" cy="4114800"/>
          </a:xfrm>
        </p:spPr>
        <p:txBody>
          <a:bodyPr/>
          <a:lstStyle/>
          <a:p>
            <a:pPr marL="457200" indent="-457200">
              <a:buFont typeface="Arial" panose="020B0604020202020204" pitchFamily="34" charset="0"/>
              <a:buChar char="•"/>
            </a:pPr>
            <a:r>
              <a:rPr lang="en-US" sz="2800" dirty="0"/>
              <a:t>We want to encourage deep engagement with the principles and practices of Teaching for Mastery rather than passive acceptance;</a:t>
            </a:r>
          </a:p>
          <a:p>
            <a:pPr marL="457200" indent="-457200">
              <a:buFont typeface="Arial" panose="020B0604020202020204" pitchFamily="34" charset="0"/>
              <a:buChar char="•"/>
            </a:pPr>
            <a:r>
              <a:rPr lang="en-US" sz="2800" dirty="0"/>
              <a:t>So, we want colleagues (teachers, subject leaders, school leaders) to ask pertinent (and sometimes hard) questions;</a:t>
            </a:r>
          </a:p>
          <a:p>
            <a:pPr marL="457200" indent="-457200">
              <a:buFont typeface="Arial" panose="020B0604020202020204" pitchFamily="34" charset="0"/>
              <a:buChar char="•"/>
            </a:pPr>
            <a:r>
              <a:rPr lang="en-US" sz="2800" dirty="0"/>
              <a:t>Consequently, we need some considered responses to these questions ourselves</a:t>
            </a:r>
          </a:p>
        </p:txBody>
      </p:sp>
    </p:spTree>
    <p:extLst>
      <p:ext uri="{BB962C8B-B14F-4D97-AF65-F5344CB8AC3E}">
        <p14:creationId xmlns:p14="http://schemas.microsoft.com/office/powerpoint/2010/main" val="427763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FA21A9EE-9F42-40C9-84A0-A0F55A82817E}"/>
              </a:ext>
            </a:extLst>
          </p:cNvPr>
          <p:cNvGraphicFramePr>
            <a:graphicFrameLocks noGrp="1"/>
          </p:cNvGraphicFramePr>
          <p:nvPr>
            <p:extLst>
              <p:ext uri="{D42A27DB-BD31-4B8C-83A1-F6EECF244321}">
                <p14:modId xmlns:p14="http://schemas.microsoft.com/office/powerpoint/2010/main" val="2029047440"/>
              </p:ext>
            </p:extLst>
          </p:nvPr>
        </p:nvGraphicFramePr>
        <p:xfrm>
          <a:off x="34368" y="1772816"/>
          <a:ext cx="9116528" cy="2558838"/>
        </p:xfrm>
        <a:graphic>
          <a:graphicData uri="http://schemas.openxmlformats.org/drawingml/2006/table">
            <a:tbl>
              <a:tblPr firstRow="1" bandRow="1">
                <a:tableStyleId>{5C22544A-7EE6-4342-B048-85BDC9FD1C3A}</a:tableStyleId>
              </a:tblPr>
              <a:tblGrid>
                <a:gridCol w="1519421">
                  <a:extLst>
                    <a:ext uri="{9D8B030D-6E8A-4147-A177-3AD203B41FA5}">
                      <a16:colId xmlns:a16="http://schemas.microsoft.com/office/drawing/2014/main" val="660393811"/>
                    </a:ext>
                  </a:extLst>
                </a:gridCol>
                <a:gridCol w="1519422">
                  <a:extLst>
                    <a:ext uri="{9D8B030D-6E8A-4147-A177-3AD203B41FA5}">
                      <a16:colId xmlns:a16="http://schemas.microsoft.com/office/drawing/2014/main" val="1893579250"/>
                    </a:ext>
                  </a:extLst>
                </a:gridCol>
                <a:gridCol w="1519421">
                  <a:extLst>
                    <a:ext uri="{9D8B030D-6E8A-4147-A177-3AD203B41FA5}">
                      <a16:colId xmlns:a16="http://schemas.microsoft.com/office/drawing/2014/main" val="1635151994"/>
                    </a:ext>
                  </a:extLst>
                </a:gridCol>
                <a:gridCol w="1519421">
                  <a:extLst>
                    <a:ext uri="{9D8B030D-6E8A-4147-A177-3AD203B41FA5}">
                      <a16:colId xmlns:a16="http://schemas.microsoft.com/office/drawing/2014/main" val="237406803"/>
                    </a:ext>
                  </a:extLst>
                </a:gridCol>
                <a:gridCol w="1391701">
                  <a:extLst>
                    <a:ext uri="{9D8B030D-6E8A-4147-A177-3AD203B41FA5}">
                      <a16:colId xmlns:a16="http://schemas.microsoft.com/office/drawing/2014/main" val="808577961"/>
                    </a:ext>
                  </a:extLst>
                </a:gridCol>
                <a:gridCol w="1647142">
                  <a:extLst>
                    <a:ext uri="{9D8B030D-6E8A-4147-A177-3AD203B41FA5}">
                      <a16:colId xmlns:a16="http://schemas.microsoft.com/office/drawing/2014/main" val="2785645885"/>
                    </a:ext>
                  </a:extLst>
                </a:gridCol>
              </a:tblGrid>
              <a:tr h="1056058">
                <a:tc gridSpan="3">
                  <a:txBody>
                    <a:bodyPr/>
                    <a:lstStyle/>
                    <a:p>
                      <a:pPr algn="ctr"/>
                      <a:endParaRPr lang="en-GB" dirty="0"/>
                    </a:p>
                    <a:p>
                      <a:pPr algn="ctr"/>
                      <a:r>
                        <a:rPr lang="en-GB" sz="4000" dirty="0"/>
                        <a:t>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GB"/>
                    </a:p>
                  </a:txBody>
                  <a:tcPr/>
                </a:tc>
                <a:tc hMerge="1">
                  <a:txBody>
                    <a:bodyPr/>
                    <a:lstStyle/>
                    <a:p>
                      <a:endParaRPr lang="en-GB"/>
                    </a:p>
                  </a:txBody>
                  <a:tcPr/>
                </a:tc>
                <a:tc gridSpan="3">
                  <a:txBody>
                    <a:bodyPr/>
                    <a:lstStyle/>
                    <a:p>
                      <a:endParaRPr lang="en-GB" sz="4000" dirty="0"/>
                    </a:p>
                    <a:p>
                      <a:r>
                        <a:rPr lang="en-GB" sz="4000" dirty="0"/>
                        <a:t>Teaching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8982798"/>
                  </a:ext>
                </a:extLst>
              </a:tr>
              <a:tr h="1248198">
                <a:tc>
                  <a:txBody>
                    <a:bodyPr/>
                    <a:lstStyle/>
                    <a:p>
                      <a:r>
                        <a:rPr lang="en-GB" dirty="0"/>
                        <a:t>Principles and believes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Mastery</a:t>
                      </a:r>
                    </a:p>
                    <a:p>
                      <a:r>
                        <a:rPr lang="en-GB" dirty="0"/>
                        <a:t>Curriculum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Lesson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Classroom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Differentiation and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963562"/>
                  </a:ext>
                </a:extLst>
              </a:tr>
            </a:tbl>
          </a:graphicData>
        </a:graphic>
      </p:graphicFrame>
    </p:spTree>
    <p:extLst>
      <p:ext uri="{BB962C8B-B14F-4D97-AF65-F5344CB8AC3E}">
        <p14:creationId xmlns:p14="http://schemas.microsoft.com/office/powerpoint/2010/main" val="172790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FA21A9EE-9F42-40C9-84A0-A0F55A82817E}"/>
              </a:ext>
            </a:extLst>
          </p:cNvPr>
          <p:cNvGraphicFramePr>
            <a:graphicFrameLocks noGrp="1"/>
          </p:cNvGraphicFramePr>
          <p:nvPr>
            <p:extLst>
              <p:ext uri="{D42A27DB-BD31-4B8C-83A1-F6EECF244321}">
                <p14:modId xmlns:p14="http://schemas.microsoft.com/office/powerpoint/2010/main" val="3406803081"/>
              </p:ext>
            </p:extLst>
          </p:nvPr>
        </p:nvGraphicFramePr>
        <p:xfrm>
          <a:off x="44254" y="0"/>
          <a:ext cx="6471961" cy="2013694"/>
        </p:xfrm>
        <a:graphic>
          <a:graphicData uri="http://schemas.openxmlformats.org/drawingml/2006/table">
            <a:tbl>
              <a:tblPr firstRow="1" bandRow="1">
                <a:tableStyleId>{5C22544A-7EE6-4342-B048-85BDC9FD1C3A}</a:tableStyleId>
              </a:tblPr>
              <a:tblGrid>
                <a:gridCol w="2157320">
                  <a:extLst>
                    <a:ext uri="{9D8B030D-6E8A-4147-A177-3AD203B41FA5}">
                      <a16:colId xmlns:a16="http://schemas.microsoft.com/office/drawing/2014/main" val="660393811"/>
                    </a:ext>
                  </a:extLst>
                </a:gridCol>
                <a:gridCol w="2157321">
                  <a:extLst>
                    <a:ext uri="{9D8B030D-6E8A-4147-A177-3AD203B41FA5}">
                      <a16:colId xmlns:a16="http://schemas.microsoft.com/office/drawing/2014/main" val="1893579250"/>
                    </a:ext>
                  </a:extLst>
                </a:gridCol>
                <a:gridCol w="2157320">
                  <a:extLst>
                    <a:ext uri="{9D8B030D-6E8A-4147-A177-3AD203B41FA5}">
                      <a16:colId xmlns:a16="http://schemas.microsoft.com/office/drawing/2014/main" val="1635151994"/>
                    </a:ext>
                  </a:extLst>
                </a:gridCol>
              </a:tblGrid>
              <a:tr h="595834">
                <a:tc gridSpan="3">
                  <a:txBody>
                    <a:bodyPr/>
                    <a:lstStyle/>
                    <a:p>
                      <a:pPr algn="ctr"/>
                      <a:endParaRPr lang="en-GB" dirty="0"/>
                    </a:p>
                    <a:p>
                      <a:pPr algn="ctr"/>
                      <a:r>
                        <a:rPr lang="en-GB" sz="4000" dirty="0"/>
                        <a:t>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8982798"/>
                  </a:ext>
                </a:extLst>
              </a:tr>
              <a:tr h="1038334">
                <a:tc>
                  <a:txBody>
                    <a:bodyPr/>
                    <a:lstStyle/>
                    <a:p>
                      <a:r>
                        <a:rPr lang="en-GB" dirty="0"/>
                        <a:t>Principles and believes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r>
                        <a:rPr lang="en-GB" dirty="0"/>
                        <a:t>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DAED"/>
                    </a:solidFill>
                  </a:tcPr>
                </a:tc>
                <a:tc>
                  <a:txBody>
                    <a:bodyPr/>
                    <a:lstStyle/>
                    <a:p>
                      <a:r>
                        <a:rPr lang="en-GB" dirty="0"/>
                        <a:t>Mastery</a:t>
                      </a:r>
                    </a:p>
                    <a:p>
                      <a:r>
                        <a:rPr lang="en-GB" dirty="0"/>
                        <a:t>Curriculum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76963562"/>
                  </a:ext>
                </a:extLst>
              </a:tr>
            </a:tbl>
          </a:graphicData>
        </a:graphic>
      </p:graphicFrame>
      <p:sp>
        <p:nvSpPr>
          <p:cNvPr id="2" name="Rectangle 1">
            <a:extLst>
              <a:ext uri="{FF2B5EF4-FFF2-40B4-BE49-F238E27FC236}">
                <a16:creationId xmlns:a16="http://schemas.microsoft.com/office/drawing/2014/main" id="{D0815BB4-7011-46A7-B289-6CB3F00AB60E}"/>
              </a:ext>
            </a:extLst>
          </p:cNvPr>
          <p:cNvSpPr/>
          <p:nvPr/>
        </p:nvSpPr>
        <p:spPr>
          <a:xfrm>
            <a:off x="0" y="2348880"/>
            <a:ext cx="8856984" cy="923330"/>
          </a:xfrm>
          <a:prstGeom prst="rect">
            <a:avLst/>
          </a:prstGeom>
          <a:solidFill>
            <a:srgbClr val="FFFF66"/>
          </a:solidFill>
        </p:spPr>
        <p:txBody>
          <a:bodyPr wrap="square">
            <a:spAutoFit/>
          </a:bodyPr>
          <a:lstStyle/>
          <a:p>
            <a:pPr lvl="0"/>
            <a:r>
              <a:rPr lang="en-GB" dirty="0"/>
              <a:t>All pupils are encouraged by the belief that by working hard at mathematics they can succeed and that making mistakes is to be seen not as a failure, but as a valuable opportunity for new learning.</a:t>
            </a:r>
          </a:p>
        </p:txBody>
      </p:sp>
      <p:sp>
        <p:nvSpPr>
          <p:cNvPr id="3" name="TextBox 2">
            <a:extLst>
              <a:ext uri="{FF2B5EF4-FFF2-40B4-BE49-F238E27FC236}">
                <a16:creationId xmlns:a16="http://schemas.microsoft.com/office/drawing/2014/main" id="{1F9C0BD0-1EF5-4C46-A2C9-08047100FA40}"/>
              </a:ext>
            </a:extLst>
          </p:cNvPr>
          <p:cNvSpPr txBox="1"/>
          <p:nvPr/>
        </p:nvSpPr>
        <p:spPr>
          <a:xfrm>
            <a:off x="27472" y="3557013"/>
            <a:ext cx="8856984" cy="1200329"/>
          </a:xfrm>
          <a:prstGeom prst="rect">
            <a:avLst/>
          </a:prstGeom>
          <a:solidFill>
            <a:srgbClr val="F4DAED"/>
          </a:solidFill>
        </p:spPr>
        <p:txBody>
          <a:bodyPr wrap="square" rtlCol="0">
            <a:spAutoFit/>
          </a:bodyPr>
          <a:lstStyle/>
          <a:p>
            <a:pPr lvl="0"/>
            <a:r>
              <a:rPr lang="en-GB" dirty="0"/>
              <a:t>Every attempt is made to keep the whole class learning together. Differentiation is achieved, not through offering different content, but through paying attention to the levels of support and challenge needed to allow every pupil to fully grasp the concepts and ideas being studied. prevents pupils from being left behind.</a:t>
            </a:r>
          </a:p>
        </p:txBody>
      </p:sp>
      <p:sp>
        <p:nvSpPr>
          <p:cNvPr id="4" name="TextBox 3">
            <a:extLst>
              <a:ext uri="{FF2B5EF4-FFF2-40B4-BE49-F238E27FC236}">
                <a16:creationId xmlns:a16="http://schemas.microsoft.com/office/drawing/2014/main" id="{31204F3D-BF5D-4B2D-BBF3-80219DA1790C}"/>
              </a:ext>
            </a:extLst>
          </p:cNvPr>
          <p:cNvSpPr txBox="1"/>
          <p:nvPr/>
        </p:nvSpPr>
        <p:spPr>
          <a:xfrm>
            <a:off x="27472" y="5081547"/>
            <a:ext cx="4814138" cy="369332"/>
          </a:xfrm>
          <a:prstGeom prst="rect">
            <a:avLst/>
          </a:prstGeom>
          <a:solidFill>
            <a:schemeClr val="tx2">
              <a:lumMod val="20000"/>
              <a:lumOff val="80000"/>
            </a:schemeClr>
          </a:solidFill>
        </p:spPr>
        <p:txBody>
          <a:bodyPr wrap="none" rtlCol="0">
            <a:spAutoFit/>
          </a:bodyPr>
          <a:lstStyle/>
          <a:p>
            <a:r>
              <a:rPr lang="en-GB" dirty="0"/>
              <a:t>Shared mastery curriculum and assessment</a:t>
            </a:r>
          </a:p>
        </p:txBody>
      </p:sp>
    </p:spTree>
    <p:extLst>
      <p:ext uri="{BB962C8B-B14F-4D97-AF65-F5344CB8AC3E}">
        <p14:creationId xmlns:p14="http://schemas.microsoft.com/office/powerpoint/2010/main" val="7431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8922FC-7360-47E1-A121-99286A52B9B4}"/>
              </a:ext>
            </a:extLst>
          </p:cNvPr>
          <p:cNvSpPr/>
          <p:nvPr/>
        </p:nvSpPr>
        <p:spPr>
          <a:xfrm>
            <a:off x="395536" y="188640"/>
            <a:ext cx="5306646" cy="707886"/>
          </a:xfrm>
          <a:prstGeom prst="rect">
            <a:avLst/>
          </a:prstGeom>
        </p:spPr>
        <p:txBody>
          <a:bodyPr wrap="none">
            <a:spAutoFit/>
          </a:bodyPr>
          <a:lstStyle/>
          <a:p>
            <a:r>
              <a:rPr lang="en-GB" sz="4000" b="1" dirty="0">
                <a:solidFill>
                  <a:srgbClr val="0C105E"/>
                </a:solidFill>
                <a:latin typeface="Open Sans"/>
              </a:rPr>
              <a:t>Principles and Beliefs</a:t>
            </a:r>
            <a:endParaRPr lang="en-GB" sz="4000" dirty="0">
              <a:solidFill>
                <a:srgbClr val="0C105E"/>
              </a:solidFill>
              <a:latin typeface="Open Sans"/>
            </a:endParaRPr>
          </a:p>
        </p:txBody>
      </p:sp>
      <p:sp>
        <p:nvSpPr>
          <p:cNvPr id="2" name="Rectangle 1">
            <a:extLst>
              <a:ext uri="{FF2B5EF4-FFF2-40B4-BE49-F238E27FC236}">
                <a16:creationId xmlns:a16="http://schemas.microsoft.com/office/drawing/2014/main" id="{75092555-9191-4C61-80B8-28EBE373C57F}"/>
              </a:ext>
            </a:extLst>
          </p:cNvPr>
          <p:cNvSpPr/>
          <p:nvPr/>
        </p:nvSpPr>
        <p:spPr>
          <a:xfrm>
            <a:off x="369256" y="2060848"/>
            <a:ext cx="4572000" cy="568104"/>
          </a:xfrm>
          <a:prstGeom prst="rect">
            <a:avLst/>
          </a:prstGeom>
        </p:spPr>
        <p:txBody>
          <a:bodyPr>
            <a:spAutoFit/>
          </a:bodyPr>
          <a:lstStyle/>
          <a:p>
            <a:pPr algn="ctr">
              <a:lnSpc>
                <a:spcPts val="1150"/>
              </a:lnSpc>
              <a:spcBef>
                <a:spcPts val="1150"/>
              </a:spcBef>
              <a:spcAft>
                <a:spcPts val="0"/>
              </a:spcAft>
            </a:pPr>
            <a:r>
              <a:rPr lang="en-GB" b="1" dirty="0">
                <a:solidFill>
                  <a:srgbClr val="CC0066"/>
                </a:solidFill>
                <a:latin typeface="Arial" panose="020B0604020202020204" pitchFamily="34" charset="0"/>
                <a:ea typeface="Times New Roman" panose="02020603050405020304" pitchFamily="18" charset="0"/>
                <a:cs typeface="Arial" panose="020B0604020202020204" pitchFamily="34" charset="0"/>
              </a:rPr>
              <a:t>Secondary Teaching for Mastery: </a:t>
            </a:r>
          </a:p>
          <a:p>
            <a:pPr algn="ctr">
              <a:lnSpc>
                <a:spcPts val="1150"/>
              </a:lnSpc>
              <a:spcBef>
                <a:spcPts val="1150"/>
              </a:spcBef>
              <a:spcAft>
                <a:spcPts val="0"/>
              </a:spcAft>
            </a:pPr>
            <a:r>
              <a:rPr lang="en-GB" b="1" dirty="0">
                <a:solidFill>
                  <a:srgbClr val="CC0066"/>
                </a:solidFill>
                <a:latin typeface="Arial" panose="020B0604020202020204" pitchFamily="34" charset="0"/>
                <a:ea typeface="Times New Roman" panose="02020603050405020304" pitchFamily="18" charset="0"/>
                <a:cs typeface="Arial" panose="020B0604020202020204" pitchFamily="34" charset="0"/>
              </a:rPr>
              <a:t>Some themes and key principles</a:t>
            </a:r>
            <a:endParaRPr lang="en-GB" sz="1100" dirty="0">
              <a:solidFill>
                <a:srgbClr val="CC006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938A98D-A53A-4223-AFC6-326718552125}"/>
              </a:ext>
            </a:extLst>
          </p:cNvPr>
          <p:cNvSpPr txBox="1"/>
          <p:nvPr/>
        </p:nvSpPr>
        <p:spPr>
          <a:xfrm>
            <a:off x="1187624" y="4437112"/>
            <a:ext cx="5688632" cy="369332"/>
          </a:xfrm>
          <a:prstGeom prst="rect">
            <a:avLst/>
          </a:prstGeom>
          <a:solidFill>
            <a:schemeClr val="tx2">
              <a:lumMod val="20000"/>
              <a:lumOff val="80000"/>
            </a:schemeClr>
          </a:solidFill>
        </p:spPr>
        <p:txBody>
          <a:bodyPr wrap="square" rtlCol="0">
            <a:spAutoFit/>
          </a:bodyPr>
          <a:lstStyle/>
          <a:p>
            <a:r>
              <a:rPr lang="en-GB" dirty="0"/>
              <a:t>What would be your “</a:t>
            </a:r>
            <a:r>
              <a:rPr lang="en-GB" dirty="0" err="1"/>
              <a:t>why”,“what</a:t>
            </a:r>
            <a:r>
              <a:rPr lang="en-GB" dirty="0"/>
              <a:t>” and “how” to be?</a:t>
            </a:r>
          </a:p>
        </p:txBody>
      </p:sp>
    </p:spTree>
    <p:extLst>
      <p:ext uri="{BB962C8B-B14F-4D97-AF65-F5344CB8AC3E}">
        <p14:creationId xmlns:p14="http://schemas.microsoft.com/office/powerpoint/2010/main" val="70324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trix maths hub">
            <a:extLst>
              <a:ext uri="{FF2B5EF4-FFF2-40B4-BE49-F238E27FC236}">
                <a16:creationId xmlns:a16="http://schemas.microsoft.com/office/drawing/2014/main" id="{CE6FAA3C-4B46-460B-A815-B1D8453F7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2" y="5759935"/>
            <a:ext cx="2627784" cy="1098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8922FC-7360-47E1-A121-99286A52B9B4}"/>
              </a:ext>
            </a:extLst>
          </p:cNvPr>
          <p:cNvSpPr/>
          <p:nvPr/>
        </p:nvSpPr>
        <p:spPr>
          <a:xfrm>
            <a:off x="395536" y="188640"/>
            <a:ext cx="2415854" cy="707886"/>
          </a:xfrm>
          <a:prstGeom prst="rect">
            <a:avLst/>
          </a:prstGeom>
        </p:spPr>
        <p:txBody>
          <a:bodyPr wrap="none">
            <a:spAutoFit/>
          </a:bodyPr>
          <a:lstStyle/>
          <a:p>
            <a:r>
              <a:rPr lang="en-GB" sz="4000" b="1" dirty="0">
                <a:solidFill>
                  <a:srgbClr val="0C105E"/>
                </a:solidFill>
                <a:latin typeface="Open Sans"/>
              </a:rPr>
              <a:t>SYSTEMS</a:t>
            </a:r>
            <a:endParaRPr lang="en-GB" sz="4000" dirty="0">
              <a:solidFill>
                <a:srgbClr val="0C105E"/>
              </a:solidFill>
              <a:latin typeface="Open Sans"/>
            </a:endParaRPr>
          </a:p>
        </p:txBody>
      </p:sp>
      <p:sp>
        <p:nvSpPr>
          <p:cNvPr id="2" name="Rectangle 1">
            <a:extLst>
              <a:ext uri="{FF2B5EF4-FFF2-40B4-BE49-F238E27FC236}">
                <a16:creationId xmlns:a16="http://schemas.microsoft.com/office/drawing/2014/main" id="{4EAC6852-8BFF-4DBE-85BB-5EDA1AAF6B82}"/>
              </a:ext>
            </a:extLst>
          </p:cNvPr>
          <p:cNvSpPr/>
          <p:nvPr/>
        </p:nvSpPr>
        <p:spPr>
          <a:xfrm>
            <a:off x="288094" y="1268760"/>
            <a:ext cx="8855905" cy="3693319"/>
          </a:xfrm>
          <a:prstGeom prst="rect">
            <a:avLst/>
          </a:prstGeom>
        </p:spPr>
        <p:txBody>
          <a:bodyPr wrap="square">
            <a:spAutoFit/>
          </a:bodyPr>
          <a:lstStyle/>
          <a:p>
            <a:pPr>
              <a:buFont typeface="Arial" panose="020B0604020202020204" pitchFamily="34" charset="0"/>
              <a:buChar char="•"/>
            </a:pPr>
            <a:r>
              <a:rPr lang="en-GB" dirty="0">
                <a:latin typeface="Open Sans"/>
              </a:rPr>
              <a:t>A set of ‘positive norms’ for the mathematics classroom are established including the use of ‘yet’, depth of understanding before speed, mistakes are valued and making connections is important.</a:t>
            </a:r>
          </a:p>
          <a:p>
            <a:endParaRPr lang="en-GB" dirty="0">
              <a:latin typeface="Open Sans"/>
            </a:endParaRPr>
          </a:p>
          <a:p>
            <a:pPr>
              <a:buFont typeface="Arial" panose="020B0604020202020204" pitchFamily="34" charset="0"/>
              <a:buChar char="•"/>
            </a:pPr>
            <a:r>
              <a:rPr lang="en-GB" dirty="0">
                <a:latin typeface="Open Sans"/>
              </a:rPr>
              <a:t>Setting or mixed?</a:t>
            </a:r>
          </a:p>
          <a:p>
            <a:endParaRPr lang="en-GB" dirty="0">
              <a:latin typeface="Open Sans"/>
            </a:endParaRPr>
          </a:p>
          <a:p>
            <a:pPr>
              <a:buFont typeface="Arial" panose="020B0604020202020204" pitchFamily="34" charset="0"/>
              <a:buChar char="•"/>
            </a:pPr>
            <a:r>
              <a:rPr lang="en-GB" dirty="0">
                <a:latin typeface="Open Sans"/>
              </a:rPr>
              <a:t>Collaborative planning time</a:t>
            </a:r>
          </a:p>
          <a:p>
            <a:endParaRPr lang="en-GB" dirty="0">
              <a:latin typeface="Open Sans"/>
            </a:endParaRPr>
          </a:p>
          <a:p>
            <a:pPr>
              <a:buFont typeface="Arial" panose="020B0604020202020204" pitchFamily="34" charset="0"/>
              <a:buChar char="•"/>
            </a:pPr>
            <a:r>
              <a:rPr lang="en-GB" dirty="0">
                <a:latin typeface="Open Sans"/>
              </a:rPr>
              <a:t>TAs are clear about their responsibilities during different phases of a mastery lesson.</a:t>
            </a:r>
          </a:p>
          <a:p>
            <a:endParaRPr lang="en-GB" dirty="0">
              <a:latin typeface="Open Sans"/>
            </a:endParaRPr>
          </a:p>
          <a:p>
            <a:pPr>
              <a:buFont typeface="Arial" panose="020B0604020202020204" pitchFamily="34" charset="0"/>
              <a:buChar char="•"/>
            </a:pPr>
            <a:r>
              <a:rPr lang="en-GB" dirty="0">
                <a:latin typeface="Open Sans"/>
              </a:rPr>
              <a:t>Teachers have access to high quality resources to support lesson planning (</a:t>
            </a:r>
            <a:r>
              <a:rPr lang="en-GB" dirty="0" err="1">
                <a:latin typeface="Open Sans"/>
              </a:rPr>
              <a:t>eg</a:t>
            </a:r>
            <a:r>
              <a:rPr lang="en-GB" dirty="0">
                <a:latin typeface="Open Sans"/>
              </a:rPr>
              <a:t> ‘maths manual’/text books, schemes of work/medium term plans identifying small steps for learning/key points).</a:t>
            </a:r>
            <a:endParaRPr lang="en-GB" b="0" i="0" dirty="0">
              <a:effectLst/>
              <a:latin typeface="Open Sans"/>
            </a:endParaRPr>
          </a:p>
        </p:txBody>
      </p:sp>
    </p:spTree>
    <p:extLst>
      <p:ext uri="{BB962C8B-B14F-4D97-AF65-F5344CB8AC3E}">
        <p14:creationId xmlns:p14="http://schemas.microsoft.com/office/powerpoint/2010/main" val="3137807608"/>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9150</TotalTime>
  <Words>1145</Words>
  <Application>Microsoft Office PowerPoint</Application>
  <PresentationFormat>On-screen Show (4:3)</PresentationFormat>
  <Paragraphs>187</Paragraphs>
  <Slides>28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Open Sans</vt:lpstr>
      <vt:lpstr>Times New Roman</vt:lpstr>
      <vt:lpstr>nctem1</vt:lpstr>
      <vt:lpstr>Teaching for Mastery Workgroups</vt:lpstr>
      <vt:lpstr>PowerPoint Presentation</vt:lpstr>
      <vt:lpstr>On some post-it notes…</vt:lpstr>
      <vt:lpstr>Mastery in maths</vt:lpstr>
      <vt:lpstr>‘Done with’ not ‘done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Bespoke programme</vt:lpstr>
      <vt:lpstr>Other events</vt:lpstr>
    </vt:vector>
  </TitlesOfParts>
  <Company>Tribal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Professional Learning Log</dc:title>
  <dc:creator>Deborah.morgan</dc:creator>
  <cp:lastModifiedBy>D. Grant</cp:lastModifiedBy>
  <cp:revision>185</cp:revision>
  <cp:lastPrinted>2018-05-08T09:04:15Z</cp:lastPrinted>
  <dcterms:created xsi:type="dcterms:W3CDTF">2016-09-08T18:05:04Z</dcterms:created>
  <dcterms:modified xsi:type="dcterms:W3CDTF">2019-07-23T19:21:28Z</dcterms:modified>
</cp:coreProperties>
</file>