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6"/>
  </p:notesMasterIdLst>
  <p:handoutMasterIdLst>
    <p:handoutMasterId r:id="rId27"/>
  </p:handoutMasterIdLst>
  <p:sldIdLst>
    <p:sldId id="262" r:id="rId2"/>
    <p:sldId id="311" r:id="rId3"/>
    <p:sldId id="351" r:id="rId4"/>
    <p:sldId id="368" r:id="rId5"/>
    <p:sldId id="361" r:id="rId6"/>
    <p:sldId id="371" r:id="rId7"/>
    <p:sldId id="372" r:id="rId8"/>
    <p:sldId id="370" r:id="rId9"/>
    <p:sldId id="374" r:id="rId10"/>
    <p:sldId id="375" r:id="rId11"/>
    <p:sldId id="362" r:id="rId12"/>
    <p:sldId id="373" r:id="rId13"/>
    <p:sldId id="385" r:id="rId14"/>
    <p:sldId id="378" r:id="rId15"/>
    <p:sldId id="379" r:id="rId16"/>
    <p:sldId id="380" r:id="rId17"/>
    <p:sldId id="376" r:id="rId18"/>
    <p:sldId id="377" r:id="rId19"/>
    <p:sldId id="381" r:id="rId20"/>
    <p:sldId id="384" r:id="rId21"/>
    <p:sldId id="386" r:id="rId22"/>
    <p:sldId id="383" r:id="rId23"/>
    <p:sldId id="382" r:id="rId24"/>
    <p:sldId id="359" r:id="rId2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B45"/>
    <a:srgbClr val="0099FF"/>
    <a:srgbClr val="F77D19"/>
    <a:srgbClr val="633107"/>
    <a:srgbClr val="00628C"/>
    <a:srgbClr val="FFFF66"/>
    <a:srgbClr val="502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5844" autoAdjust="0"/>
  </p:normalViewPr>
  <p:slideViewPr>
    <p:cSldViewPr>
      <p:cViewPr varScale="1">
        <p:scale>
          <a:sx n="88" d="100"/>
          <a:sy n="88" d="100"/>
        </p:scale>
        <p:origin x="130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9C46DFC6-C20D-4B52-99CD-7BF551A306F4}" type="datetimeFigureOut">
              <a:rPr lang="en-GB" smtClean="0"/>
              <a:t>08/10/2019</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B9E56CFE-2801-4FB0-8936-F7731B7A32CB}" type="slidenum">
              <a:rPr lang="en-GB" smtClean="0"/>
              <a:t>‹#›</a:t>
            </a:fld>
            <a:endParaRPr lang="en-GB"/>
          </a:p>
        </p:txBody>
      </p:sp>
    </p:spTree>
    <p:extLst>
      <p:ext uri="{BB962C8B-B14F-4D97-AF65-F5344CB8AC3E}">
        <p14:creationId xmlns:p14="http://schemas.microsoft.com/office/powerpoint/2010/main" val="1374399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8DD3F1C-9BE2-4E7C-932E-11BE39F50522}" type="datetimeFigureOut">
              <a:rPr lang="en-GB" smtClean="0"/>
              <a:t>08/10/2019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170814D-936B-4F39-A8EA-202E32A646CA}" type="slidenum">
              <a:rPr lang="en-GB" smtClean="0"/>
              <a:t>‹#›</a:t>
            </a:fld>
            <a:endParaRPr lang="en-GB"/>
          </a:p>
        </p:txBody>
      </p:sp>
    </p:spTree>
    <p:extLst>
      <p:ext uri="{BB962C8B-B14F-4D97-AF65-F5344CB8AC3E}">
        <p14:creationId xmlns:p14="http://schemas.microsoft.com/office/powerpoint/2010/main" val="1343256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70814D-936B-4F39-A8EA-202E32A646CA}" type="slidenum">
              <a:rPr lang="en-GB" smtClean="0"/>
              <a:t>1</a:t>
            </a:fld>
            <a:endParaRPr lang="en-GB"/>
          </a:p>
        </p:txBody>
      </p:sp>
    </p:spTree>
    <p:extLst>
      <p:ext uri="{BB962C8B-B14F-4D97-AF65-F5344CB8AC3E}">
        <p14:creationId xmlns:p14="http://schemas.microsoft.com/office/powerpoint/2010/main" val="518879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hyperlink" Target="http://www.google.co.uk/url?sa=i&amp;rct=j&amp;q=&amp;esrc=s&amp;source=images&amp;cd=&amp;cad=rja&amp;uact=8&amp;ved=0ahUKEwit9YnZnoXQAhVGuBoKHRPkC8kQjRwIBw&amp;url=http://matrixmathshub.co.uk/&amp;psig=AFQjCNFhLat_7FBfyKGyoiCMF9wOi36fwA&amp;ust=1478010061042305"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t9YnZnoXQAhVGuBoKHRPkC8kQjRwIBw&amp;url=http://matrixmathshub.co.uk/&amp;psig=AFQjCNFhLat_7FBfyKGyoiCMF9wOi36fwA&amp;ust=1478010061042305"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t9YnZnoXQAhVGuBoKHRPkC8kQjRwIBw&amp;url=http://matrixmathshub.co.uk/&amp;psig=AFQjCNFhLat_7FBfyKGyoiCMF9wOi36fwA&amp;ust=1478010061042305"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t9YnZnoXQAhVGuBoKHRPkC8kQjRwIBw&amp;url=http://matrixmathshub.co.uk/&amp;psig=AFQjCNFhLat_7FBfyKGyoiCMF9wOi36fwA&amp;ust=1478010061042305"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3" cstate="print"/>
          <a:srcRect/>
          <a:stretch>
            <a:fillRect/>
          </a:stretch>
        </p:blipFill>
        <p:spPr bwMode="auto">
          <a:xfrm>
            <a:off x="1" y="3"/>
            <a:ext cx="7888286" cy="5938887"/>
          </a:xfrm>
          <a:prstGeom prst="rect">
            <a:avLst/>
          </a:prstGeom>
          <a:noFill/>
          <a:ln w="9525">
            <a:noFill/>
            <a:miter lim="800000"/>
            <a:headEnd/>
            <a:tailEnd/>
          </a:ln>
        </p:spPr>
      </p:pic>
      <p:sp>
        <p:nvSpPr>
          <p:cNvPr id="44036" name="Rectangle 4"/>
          <p:cNvSpPr>
            <a:spLocks noGrp="1" noChangeArrowheads="1"/>
          </p:cNvSpPr>
          <p:nvPr>
            <p:ph type="ctrTitle"/>
          </p:nvPr>
        </p:nvSpPr>
        <p:spPr>
          <a:xfrm>
            <a:off x="466725" y="341317"/>
            <a:ext cx="7239000" cy="758825"/>
          </a:xfrm>
          <a:extLst>
            <a:ext uri="{909E8E84-426E-40DD-AFC4-6F175D3DCCD1}">
              <a14:hiddenFill xmlns:a14="http://schemas.microsoft.com/office/drawing/2010/main">
                <a:solidFill>
                  <a:schemeClr val="accent1"/>
                </a:solidFill>
              </a14:hiddenFill>
            </a:ext>
          </a:extLst>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466725" y="1255713"/>
            <a:ext cx="7239000" cy="1600200"/>
          </a:xfrm>
        </p:spPr>
        <p:txBody>
          <a:bodyPr/>
          <a:lstStyle>
            <a:lvl1pPr marL="0" indent="0">
              <a:defRPr sz="2625">
                <a:solidFill>
                  <a:schemeClr val="bg1"/>
                </a:solidFill>
              </a:defRPr>
            </a:lvl1pPr>
          </a:lstStyle>
          <a:p>
            <a:pPr lvl="0"/>
            <a:r>
              <a:rPr lang="en-GB" noProof="0"/>
              <a:t>Click to edit Master subtitle style</a:t>
            </a:r>
          </a:p>
        </p:txBody>
      </p:sp>
      <p:pic>
        <p:nvPicPr>
          <p:cNvPr id="9" name="Picture 2" descr="Image result for matrix essex and herts">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72704" y="4774208"/>
            <a:ext cx="2567035"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25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dt" sz="half" idx="10"/>
          </p:nvPr>
        </p:nvSpPr>
        <p:spPr>
          <a:xfrm>
            <a:off x="457200" y="6248400"/>
            <a:ext cx="2133600" cy="457200"/>
          </a:xfrm>
          <a:prstGeom prst="rect">
            <a:avLst/>
          </a:prstGeom>
          <a:ln/>
        </p:spPr>
        <p:txBody>
          <a:bodyPr/>
          <a:lstStyle>
            <a:lvl1pPr>
              <a:defRPr/>
            </a:lvl1pPr>
          </a:lstStyle>
          <a:p>
            <a:pPr defTabSz="685800">
              <a:defRPr/>
            </a:pPr>
            <a:endParaRPr lang="en-GB" sz="135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defTabSz="685800">
              <a:defRPr/>
            </a:pPr>
            <a:endParaRPr lang="en-GB">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defTabSz="685800">
              <a:defRPr/>
            </a:pPr>
            <a:fld id="{15E0989A-A0A4-447C-8859-F19F7BA74CF9}" type="slidenum">
              <a:rPr lang="en-GB" smtClean="0">
                <a:solidFill>
                  <a:srgbClr val="000000"/>
                </a:solidFill>
              </a:rPr>
              <a:pPr defTabSz="685800">
                <a:defRPr/>
              </a:pPr>
              <a:t>‹#›</a:t>
            </a:fld>
            <a:endParaRPr lang="en-GB">
              <a:solidFill>
                <a:srgbClr val="000000"/>
              </a:solidFill>
            </a:endParaRPr>
          </a:p>
        </p:txBody>
      </p:sp>
    </p:spTree>
    <p:extLst>
      <p:ext uri="{BB962C8B-B14F-4D97-AF65-F5344CB8AC3E}">
        <p14:creationId xmlns:p14="http://schemas.microsoft.com/office/powerpoint/2010/main" val="817787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xfrm>
            <a:off x="457200" y="6248400"/>
            <a:ext cx="2133600" cy="457200"/>
          </a:xfrm>
          <a:prstGeom prst="rect">
            <a:avLst/>
          </a:prstGeom>
          <a:ln/>
        </p:spPr>
        <p:txBody>
          <a:bodyPr/>
          <a:lstStyle>
            <a:lvl1pPr>
              <a:defRPr/>
            </a:lvl1pPr>
          </a:lstStyle>
          <a:p>
            <a:pPr defTabSz="685800">
              <a:defRPr/>
            </a:pPr>
            <a:endParaRPr lang="en-GB" sz="135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defTabSz="685800">
              <a:defRPr/>
            </a:pPr>
            <a:endParaRPr lang="en-GB">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defTabSz="685800">
              <a:defRPr/>
            </a:pPr>
            <a:fld id="{A286A9DC-418A-4000-9DDA-D9AF91E8A770}" type="slidenum">
              <a:rPr lang="en-GB" smtClean="0">
                <a:solidFill>
                  <a:srgbClr val="000000"/>
                </a:solidFill>
              </a:rPr>
              <a:pPr defTabSz="685800">
                <a:defRPr/>
              </a:pPr>
              <a:t>‹#›</a:t>
            </a:fld>
            <a:endParaRPr lang="en-GB">
              <a:solidFill>
                <a:srgbClr val="000000"/>
              </a:solidFill>
            </a:endParaRPr>
          </a:p>
        </p:txBody>
      </p:sp>
    </p:spTree>
    <p:extLst>
      <p:ext uri="{BB962C8B-B14F-4D97-AF65-F5344CB8AC3E}">
        <p14:creationId xmlns:p14="http://schemas.microsoft.com/office/powerpoint/2010/main" val="4188781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1625"/>
            <a:ext cx="1981200" cy="56403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62000" y="301625"/>
            <a:ext cx="57912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xfrm>
            <a:off x="457200" y="6248400"/>
            <a:ext cx="2133600" cy="457200"/>
          </a:xfrm>
          <a:prstGeom prst="rect">
            <a:avLst/>
          </a:prstGeom>
          <a:ln/>
        </p:spPr>
        <p:txBody>
          <a:bodyPr/>
          <a:lstStyle>
            <a:lvl1pPr>
              <a:defRPr/>
            </a:lvl1pPr>
          </a:lstStyle>
          <a:p>
            <a:pPr defTabSz="685800">
              <a:defRPr/>
            </a:pPr>
            <a:endParaRPr lang="en-GB" sz="135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defTabSz="685800">
              <a:defRPr/>
            </a:pPr>
            <a:endParaRPr lang="en-GB">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defTabSz="685800">
              <a:defRPr/>
            </a:pPr>
            <a:fld id="{810204D3-B833-434C-B6C1-2F7C7F778A9C}" type="slidenum">
              <a:rPr lang="en-GB" smtClean="0">
                <a:solidFill>
                  <a:srgbClr val="000000"/>
                </a:solidFill>
              </a:rPr>
              <a:pPr defTabSz="685800">
                <a:defRPr/>
              </a:pPr>
              <a:t>‹#›</a:t>
            </a:fld>
            <a:endParaRPr lang="en-GB">
              <a:solidFill>
                <a:srgbClr val="000000"/>
              </a:solidFill>
            </a:endParaRPr>
          </a:p>
        </p:txBody>
      </p:sp>
    </p:spTree>
    <p:extLst>
      <p:ext uri="{BB962C8B-B14F-4D97-AF65-F5344CB8AC3E}">
        <p14:creationId xmlns:p14="http://schemas.microsoft.com/office/powerpoint/2010/main" val="216428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dt" sz="half" idx="10"/>
          </p:nvPr>
        </p:nvSpPr>
        <p:spPr>
          <a:xfrm>
            <a:off x="457200" y="6248400"/>
            <a:ext cx="2133600" cy="457200"/>
          </a:xfrm>
          <a:prstGeom prst="rect">
            <a:avLst/>
          </a:prstGeom>
          <a:ln/>
        </p:spPr>
        <p:txBody>
          <a:bodyPr/>
          <a:lstStyle>
            <a:lvl1pPr>
              <a:defRPr/>
            </a:lvl1pPr>
          </a:lstStyle>
          <a:p>
            <a:pPr defTabSz="685800">
              <a:defRPr/>
            </a:pPr>
            <a:endParaRPr lang="en-GB" sz="135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defTabSz="685800">
              <a:defRPr/>
            </a:pPr>
            <a:endParaRPr lang="en-GB">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defTabSz="685800">
              <a:defRPr/>
            </a:pPr>
            <a:fld id="{3522B255-BF48-4723-AC86-3339E54A2C48}" type="slidenum">
              <a:rPr lang="en-GB" smtClean="0">
                <a:solidFill>
                  <a:srgbClr val="000000"/>
                </a:solidFill>
              </a:rPr>
              <a:pPr defTabSz="685800">
                <a:defRPr/>
              </a:pPr>
              <a:t>‹#›</a:t>
            </a:fld>
            <a:endParaRPr lang="en-GB">
              <a:solidFill>
                <a:srgbClr val="000000"/>
              </a:solidFill>
            </a:endParaRPr>
          </a:p>
        </p:txBody>
      </p:sp>
      <p:pic>
        <p:nvPicPr>
          <p:cNvPr id="7" name="Picture 8"/>
          <p:cNvPicPr>
            <a:picLocks noChangeAspect="1" noChangeArrowheads="1"/>
          </p:cNvPicPr>
          <p:nvPr userDrawn="1"/>
        </p:nvPicPr>
        <p:blipFill>
          <a:blip r:embed="rId2" cstate="print"/>
          <a:srcRect/>
          <a:stretch>
            <a:fillRect/>
          </a:stretch>
        </p:blipFill>
        <p:spPr bwMode="auto">
          <a:xfrm>
            <a:off x="0" y="6135419"/>
            <a:ext cx="1331640" cy="683162"/>
          </a:xfrm>
          <a:prstGeom prst="rect">
            <a:avLst/>
          </a:prstGeom>
          <a:noFill/>
          <a:ln w="9525">
            <a:noFill/>
            <a:miter lim="800000"/>
            <a:headEnd/>
            <a:tailEnd/>
          </a:ln>
        </p:spPr>
      </p:pic>
      <p:pic>
        <p:nvPicPr>
          <p:cNvPr id="8" name="Picture 2" descr="Image result for matrix essex and herts">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52656"/>
            <a:ext cx="1743075"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024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dt" sz="half" idx="10"/>
          </p:nvPr>
        </p:nvSpPr>
        <p:spPr>
          <a:xfrm>
            <a:off x="457200" y="6248400"/>
            <a:ext cx="2133600" cy="457200"/>
          </a:xfrm>
          <a:prstGeom prst="rect">
            <a:avLst/>
          </a:prstGeom>
          <a:ln/>
        </p:spPr>
        <p:txBody>
          <a:bodyPr/>
          <a:lstStyle>
            <a:lvl1pPr>
              <a:defRPr/>
            </a:lvl1pPr>
          </a:lstStyle>
          <a:p>
            <a:pPr defTabSz="685800">
              <a:defRPr/>
            </a:pPr>
            <a:endParaRPr lang="en-GB" sz="135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defTabSz="685800">
              <a:defRPr/>
            </a:pPr>
            <a:endParaRPr lang="en-GB">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defTabSz="685800">
              <a:defRPr/>
            </a:pPr>
            <a:fld id="{61210F29-8054-41EE-99D8-09104DA0F24A}" type="slidenum">
              <a:rPr lang="en-GB" smtClean="0">
                <a:solidFill>
                  <a:srgbClr val="000000"/>
                </a:solidFill>
              </a:rPr>
              <a:pPr defTabSz="685800">
                <a:defRPr/>
              </a:pPr>
              <a:t>‹#›</a:t>
            </a:fld>
            <a:endParaRPr lang="en-GB">
              <a:solidFill>
                <a:srgbClr val="000000"/>
              </a:solidFill>
            </a:endParaRPr>
          </a:p>
        </p:txBody>
      </p:sp>
      <p:pic>
        <p:nvPicPr>
          <p:cNvPr id="7" name="Picture 8"/>
          <p:cNvPicPr>
            <a:picLocks noChangeAspect="1" noChangeArrowheads="1"/>
          </p:cNvPicPr>
          <p:nvPr userDrawn="1"/>
        </p:nvPicPr>
        <p:blipFill>
          <a:blip r:embed="rId2" cstate="print"/>
          <a:srcRect/>
          <a:stretch>
            <a:fillRect/>
          </a:stretch>
        </p:blipFill>
        <p:spPr bwMode="auto">
          <a:xfrm>
            <a:off x="0" y="6121974"/>
            <a:ext cx="1331640" cy="683162"/>
          </a:xfrm>
          <a:prstGeom prst="rect">
            <a:avLst/>
          </a:prstGeom>
          <a:noFill/>
          <a:ln w="9525">
            <a:noFill/>
            <a:miter lim="800000"/>
            <a:headEnd/>
            <a:tailEnd/>
          </a:ln>
        </p:spPr>
      </p:pic>
      <p:pic>
        <p:nvPicPr>
          <p:cNvPr id="8" name="Picture 2" descr="Image result for matrix essex and herts">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1743075"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987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248400"/>
            <a:ext cx="2133600" cy="457200"/>
          </a:xfrm>
          <a:prstGeom prst="rect">
            <a:avLst/>
          </a:prstGeom>
        </p:spPr>
        <p:txBody>
          <a:bodyPr/>
          <a:lstStyle/>
          <a:p>
            <a:pPr defTabSz="685800" fontAlgn="base">
              <a:spcAft>
                <a:spcPct val="0"/>
              </a:spcAft>
              <a:defRPr/>
            </a:pPr>
            <a:endParaRPr lang="en-GB" sz="1350">
              <a:solidFill>
                <a:srgbClr val="000000"/>
              </a:solidFill>
            </a:endParaRPr>
          </a:p>
        </p:txBody>
      </p:sp>
      <p:sp>
        <p:nvSpPr>
          <p:cNvPr id="4" name="Footer Placeholder 3"/>
          <p:cNvSpPr>
            <a:spLocks noGrp="1"/>
          </p:cNvSpPr>
          <p:nvPr>
            <p:ph type="ftr" sz="quarter" idx="11"/>
          </p:nvPr>
        </p:nvSpPr>
        <p:spPr/>
        <p:txBody>
          <a:bodyPr/>
          <a:lstStyle/>
          <a:p>
            <a:pPr defTabSz="685800" fontAlgn="base">
              <a:spcAft>
                <a:spcPct val="0"/>
              </a:spcAft>
              <a:defRPr/>
            </a:pPr>
            <a:endParaRPr lang="en-GB">
              <a:solidFill>
                <a:srgbClr val="000000"/>
              </a:solidFill>
            </a:endParaRPr>
          </a:p>
        </p:txBody>
      </p:sp>
      <p:sp>
        <p:nvSpPr>
          <p:cNvPr id="5" name="Slide Number Placeholder 4"/>
          <p:cNvSpPr>
            <a:spLocks noGrp="1"/>
          </p:cNvSpPr>
          <p:nvPr>
            <p:ph type="sldNum" sz="quarter" idx="12"/>
          </p:nvPr>
        </p:nvSpPr>
        <p:spPr/>
        <p:txBody>
          <a:bodyPr/>
          <a:lstStyle/>
          <a:p>
            <a:pPr defTabSz="685800" fontAlgn="base">
              <a:spcAft>
                <a:spcPct val="0"/>
              </a:spcAft>
              <a:defRPr/>
            </a:pPr>
            <a:fld id="{4842CEEE-46D8-4902-AD29-CBFFF8B3C125}" type="slidenum">
              <a:rPr lang="en-GB" smtClean="0">
                <a:solidFill>
                  <a:srgbClr val="000000"/>
                </a:solidFill>
              </a:rPr>
              <a:pPr defTabSz="685800" fontAlgn="base">
                <a:spcAft>
                  <a:spcPct val="0"/>
                </a:spcAft>
                <a:defRPr/>
              </a:pPr>
              <a:t>‹#›</a:t>
            </a:fld>
            <a:endParaRPr lang="en-GB">
              <a:solidFill>
                <a:srgbClr val="000000"/>
              </a:solidFill>
            </a:endParaRPr>
          </a:p>
        </p:txBody>
      </p:sp>
      <p:sp>
        <p:nvSpPr>
          <p:cNvPr id="6" name="Title 5"/>
          <p:cNvSpPr>
            <a:spLocks noGrp="1"/>
          </p:cNvSpPr>
          <p:nvPr>
            <p:ph type="title"/>
          </p:nvPr>
        </p:nvSpPr>
        <p:spPr/>
        <p:txBody>
          <a:bodyPr/>
          <a:lstStyle/>
          <a:p>
            <a:r>
              <a:rPr lang="en-US"/>
              <a:t>Click to edit Master title style</a:t>
            </a:r>
            <a:endParaRPr lang="en-GB"/>
          </a:p>
        </p:txBody>
      </p:sp>
      <p:pic>
        <p:nvPicPr>
          <p:cNvPr id="7" name="Picture 8"/>
          <p:cNvPicPr>
            <a:picLocks noChangeAspect="1" noChangeArrowheads="1"/>
          </p:cNvPicPr>
          <p:nvPr userDrawn="1"/>
        </p:nvPicPr>
        <p:blipFill>
          <a:blip r:embed="rId2" cstate="print"/>
          <a:srcRect/>
          <a:stretch>
            <a:fillRect/>
          </a:stretch>
        </p:blipFill>
        <p:spPr bwMode="auto">
          <a:xfrm>
            <a:off x="0" y="6135419"/>
            <a:ext cx="1331640" cy="683162"/>
          </a:xfrm>
          <a:prstGeom prst="rect">
            <a:avLst/>
          </a:prstGeom>
          <a:noFill/>
          <a:ln w="9525">
            <a:noFill/>
            <a:miter lim="800000"/>
            <a:headEnd/>
            <a:tailEnd/>
          </a:ln>
        </p:spPr>
      </p:pic>
      <p:pic>
        <p:nvPicPr>
          <p:cNvPr id="8" name="Picture 2" descr="Image result for matrix essex and herts">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128668"/>
            <a:ext cx="1743075" cy="7334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6370155" y="6324601"/>
            <a:ext cx="2117567" cy="30008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1" u="none" strike="noStrike" kern="1200" cap="none" spc="0" normalizeH="0" baseline="0" noProof="0" dirty="0" smtClean="0">
                <a:ln>
                  <a:noFill/>
                </a:ln>
                <a:solidFill>
                  <a:srgbClr val="000000"/>
                </a:solidFill>
                <a:effectLst/>
                <a:uLnTx/>
                <a:uFillTx/>
                <a:latin typeface="Perpetua" panose="02020502060401020303" pitchFamily="18" charset="0"/>
                <a:ea typeface="+mn-ea"/>
                <a:cs typeface="AngsanaUPC" panose="02020603050405020304" pitchFamily="18" charset="-34"/>
              </a:rPr>
              <a:t>Herts &amp; Essex Multi-Academy Trust</a:t>
            </a:r>
            <a:endParaRPr kumimoji="0" lang="en-GB"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l="31319" r="31565" b="22757"/>
          <a:stretch/>
        </p:blipFill>
        <p:spPr>
          <a:xfrm>
            <a:off x="8441924" y="5921900"/>
            <a:ext cx="702077" cy="936103"/>
          </a:xfrm>
          <a:prstGeom prst="rect">
            <a:avLst/>
          </a:prstGeom>
        </p:spPr>
      </p:pic>
    </p:spTree>
    <p:extLst>
      <p:ext uri="{BB962C8B-B14F-4D97-AF65-F5344CB8AC3E}">
        <p14:creationId xmlns:p14="http://schemas.microsoft.com/office/powerpoint/2010/main" val="3023794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62002" y="1827213"/>
            <a:ext cx="3884613"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99014" y="1827213"/>
            <a:ext cx="3884612"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a:xfrm>
            <a:off x="457200" y="6248400"/>
            <a:ext cx="2133600" cy="457200"/>
          </a:xfrm>
          <a:prstGeom prst="rect">
            <a:avLst/>
          </a:prstGeom>
          <a:ln/>
        </p:spPr>
        <p:txBody>
          <a:bodyPr/>
          <a:lstStyle>
            <a:lvl1pPr>
              <a:defRPr/>
            </a:lvl1pPr>
          </a:lstStyle>
          <a:p>
            <a:pPr defTabSz="685800">
              <a:defRPr/>
            </a:pPr>
            <a:endParaRPr lang="en-GB" sz="135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defTabSz="685800">
              <a:defRPr/>
            </a:pPr>
            <a:endParaRPr lang="en-GB">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defTabSz="685800">
              <a:defRPr/>
            </a:pPr>
            <a:fld id="{7422A468-452A-4526-8F20-14C886C1D7CD}" type="slidenum">
              <a:rPr lang="en-GB" smtClean="0">
                <a:solidFill>
                  <a:srgbClr val="000000"/>
                </a:solidFill>
              </a:rPr>
              <a:pPr defTabSz="685800">
                <a:defRPr/>
              </a:pPr>
              <a:t>‹#›</a:t>
            </a:fld>
            <a:endParaRPr lang="en-GB">
              <a:solidFill>
                <a:srgbClr val="000000"/>
              </a:solidFill>
            </a:endParaRPr>
          </a:p>
        </p:txBody>
      </p:sp>
    </p:spTree>
    <p:extLst>
      <p:ext uri="{BB962C8B-B14F-4D97-AF65-F5344CB8AC3E}">
        <p14:creationId xmlns:p14="http://schemas.microsoft.com/office/powerpoint/2010/main" val="3886107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noChangeArrowheads="1"/>
          </p:cNvSpPr>
          <p:nvPr>
            <p:ph type="dt" sz="half" idx="10"/>
          </p:nvPr>
        </p:nvSpPr>
        <p:spPr>
          <a:xfrm>
            <a:off x="457200" y="6248400"/>
            <a:ext cx="2133600" cy="457200"/>
          </a:xfrm>
          <a:prstGeom prst="rect">
            <a:avLst/>
          </a:prstGeom>
          <a:ln/>
        </p:spPr>
        <p:txBody>
          <a:bodyPr/>
          <a:lstStyle>
            <a:lvl1pPr>
              <a:defRPr/>
            </a:lvl1pPr>
          </a:lstStyle>
          <a:p>
            <a:pPr defTabSz="685800">
              <a:defRPr/>
            </a:pPr>
            <a:endParaRPr lang="en-GB" sz="1350">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defTabSz="685800">
              <a:defRPr/>
            </a:pPr>
            <a:endParaRPr lang="en-GB">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defTabSz="685800">
              <a:defRPr/>
            </a:pPr>
            <a:fld id="{C8E6E2B3-9D1B-47E0-ACA0-336B09131EE6}" type="slidenum">
              <a:rPr lang="en-GB" smtClean="0">
                <a:solidFill>
                  <a:srgbClr val="000000"/>
                </a:solidFill>
              </a:rPr>
              <a:pPr defTabSz="685800">
                <a:defRPr/>
              </a:pPr>
              <a:t>‹#›</a:t>
            </a:fld>
            <a:endParaRPr lang="en-GB">
              <a:solidFill>
                <a:srgbClr val="000000"/>
              </a:solidFill>
            </a:endParaRPr>
          </a:p>
        </p:txBody>
      </p:sp>
    </p:spTree>
    <p:extLst>
      <p:ext uri="{BB962C8B-B14F-4D97-AF65-F5344CB8AC3E}">
        <p14:creationId xmlns:p14="http://schemas.microsoft.com/office/powerpoint/2010/main" val="2645123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dt" sz="half" idx="10"/>
          </p:nvPr>
        </p:nvSpPr>
        <p:spPr>
          <a:xfrm>
            <a:off x="457200" y="6248400"/>
            <a:ext cx="2133600" cy="457200"/>
          </a:xfrm>
          <a:prstGeom prst="rect">
            <a:avLst/>
          </a:prstGeom>
          <a:ln/>
        </p:spPr>
        <p:txBody>
          <a:bodyPr/>
          <a:lstStyle>
            <a:lvl1pPr>
              <a:defRPr/>
            </a:lvl1pPr>
          </a:lstStyle>
          <a:p>
            <a:pPr defTabSz="685800">
              <a:defRPr/>
            </a:pPr>
            <a:endParaRPr lang="en-GB" sz="1350">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defTabSz="685800">
              <a:defRPr/>
            </a:pPr>
            <a:endParaRPr lang="en-GB">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defTabSz="685800">
              <a:defRPr/>
            </a:pPr>
            <a:fld id="{3BC23764-0B3C-45AC-B8BD-B15A49187B4B}" type="slidenum">
              <a:rPr lang="en-GB" smtClean="0">
                <a:solidFill>
                  <a:srgbClr val="000000"/>
                </a:solidFill>
              </a:rPr>
              <a:pPr defTabSz="685800">
                <a:defRPr/>
              </a:pPr>
              <a:t>‹#›</a:t>
            </a:fld>
            <a:endParaRPr lang="en-GB">
              <a:solidFill>
                <a:srgbClr val="000000"/>
              </a:solidFill>
            </a:endParaRPr>
          </a:p>
        </p:txBody>
      </p:sp>
    </p:spTree>
    <p:extLst>
      <p:ext uri="{BB962C8B-B14F-4D97-AF65-F5344CB8AC3E}">
        <p14:creationId xmlns:p14="http://schemas.microsoft.com/office/powerpoint/2010/main" val="3343574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457200" y="6248400"/>
            <a:ext cx="2133600" cy="457200"/>
          </a:xfrm>
          <a:prstGeom prst="rect">
            <a:avLst/>
          </a:prstGeom>
          <a:ln/>
        </p:spPr>
        <p:txBody>
          <a:bodyPr/>
          <a:lstStyle>
            <a:lvl1pPr>
              <a:defRPr/>
            </a:lvl1pPr>
          </a:lstStyle>
          <a:p>
            <a:pPr defTabSz="685800">
              <a:defRPr/>
            </a:pPr>
            <a:endParaRPr lang="en-GB" sz="1350">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defTabSz="685800">
              <a:defRPr/>
            </a:pPr>
            <a:endParaRPr lang="en-GB">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defTabSz="685800">
              <a:defRPr/>
            </a:pPr>
            <a:fld id="{5D7D5CE8-6C09-4695-8B45-0628E9E2E15F}" type="slidenum">
              <a:rPr lang="en-GB" smtClean="0">
                <a:solidFill>
                  <a:srgbClr val="000000"/>
                </a:solidFill>
              </a:rPr>
              <a:pPr defTabSz="685800">
                <a:defRPr/>
              </a:pPr>
              <a:t>‹#›</a:t>
            </a:fld>
            <a:endParaRPr lang="en-GB">
              <a:solidFill>
                <a:srgbClr val="000000"/>
              </a:solidFill>
            </a:endParaRPr>
          </a:p>
        </p:txBody>
      </p:sp>
    </p:spTree>
    <p:extLst>
      <p:ext uri="{BB962C8B-B14F-4D97-AF65-F5344CB8AC3E}">
        <p14:creationId xmlns:p14="http://schemas.microsoft.com/office/powerpoint/2010/main" val="451797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dt" sz="half" idx="10"/>
          </p:nvPr>
        </p:nvSpPr>
        <p:spPr>
          <a:xfrm>
            <a:off x="457200" y="6248400"/>
            <a:ext cx="2133600" cy="457200"/>
          </a:xfrm>
          <a:prstGeom prst="rect">
            <a:avLst/>
          </a:prstGeom>
          <a:ln/>
        </p:spPr>
        <p:txBody>
          <a:bodyPr/>
          <a:lstStyle>
            <a:lvl1pPr>
              <a:defRPr/>
            </a:lvl1pPr>
          </a:lstStyle>
          <a:p>
            <a:pPr defTabSz="685800">
              <a:defRPr/>
            </a:pPr>
            <a:endParaRPr lang="en-GB" sz="135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defTabSz="685800">
              <a:defRPr/>
            </a:pPr>
            <a:endParaRPr lang="en-GB">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defTabSz="685800">
              <a:defRPr/>
            </a:pPr>
            <a:fld id="{C8F7FAA3-C7D6-4360-9FBB-6A81CADA6E91}" type="slidenum">
              <a:rPr lang="en-GB" smtClean="0">
                <a:solidFill>
                  <a:srgbClr val="000000"/>
                </a:solidFill>
              </a:rPr>
              <a:pPr defTabSz="685800">
                <a:defRPr/>
              </a:pPr>
              <a:t>‹#›</a:t>
            </a:fld>
            <a:endParaRPr lang="en-GB">
              <a:solidFill>
                <a:srgbClr val="000000"/>
              </a:solidFill>
            </a:endParaRPr>
          </a:p>
        </p:txBody>
      </p:sp>
    </p:spTree>
    <p:extLst>
      <p:ext uri="{BB962C8B-B14F-4D97-AF65-F5344CB8AC3E}">
        <p14:creationId xmlns:p14="http://schemas.microsoft.com/office/powerpoint/2010/main" val="3773763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oogle.co.uk/url?sa=i&amp;rct=j&amp;q=&amp;esrc=s&amp;source=images&amp;cd=&amp;cad=rja&amp;uact=8&amp;ved=0ahUKEwit9YnZnoXQAhVGuBoKHRPkC8kQjRwIBw&amp;url=http://matrixmathshub.co.uk/&amp;psig=AFQjCNFhLat_7FBfyKGyoiCMF9wOi36fwA&amp;ust=1478010061042305"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p:cNvPicPr>
            <a:picLocks noChangeAspect="1" noChangeArrowheads="1"/>
          </p:cNvPicPr>
          <p:nvPr/>
        </p:nvPicPr>
        <p:blipFill>
          <a:blip r:embed="rId14" cstate="print"/>
          <a:srcRect/>
          <a:stretch>
            <a:fillRect/>
          </a:stretch>
        </p:blipFill>
        <p:spPr bwMode="auto">
          <a:xfrm>
            <a:off x="96180" y="6022438"/>
            <a:ext cx="1331640" cy="683162"/>
          </a:xfrm>
          <a:prstGeom prst="rect">
            <a:avLst/>
          </a:prstGeom>
          <a:noFill/>
          <a:ln w="9525">
            <a:noFill/>
            <a:miter lim="800000"/>
            <a:headEnd/>
            <a:tailEnd/>
          </a:ln>
        </p:spPr>
      </p:pic>
      <p:sp>
        <p:nvSpPr>
          <p:cNvPr id="2051" name="Rectangle 4"/>
          <p:cNvSpPr>
            <a:spLocks noGrp="1" noChangeArrowheads="1"/>
          </p:cNvSpPr>
          <p:nvPr>
            <p:ph type="title"/>
          </p:nvPr>
        </p:nvSpPr>
        <p:spPr bwMode="auto">
          <a:xfrm>
            <a:off x="762000" y="301625"/>
            <a:ext cx="79248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2052" name="Rectangle 5"/>
          <p:cNvSpPr>
            <a:spLocks noGrp="1" noChangeArrowheads="1"/>
          </p:cNvSpPr>
          <p:nvPr>
            <p:ph type="body" idx="1"/>
          </p:nvPr>
        </p:nvSpPr>
        <p:spPr bwMode="auto">
          <a:xfrm>
            <a:off x="762002" y="1827213"/>
            <a:ext cx="792162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5" name="Rectangle 7"/>
          <p:cNvSpPr>
            <a:spLocks noGrp="1" noChangeArrowheads="1"/>
          </p:cNvSpPr>
          <p:nvPr>
            <p:ph type="ftr" sz="quarter" idx="3"/>
          </p:nvPr>
        </p:nvSpPr>
        <p:spPr bwMode="auto">
          <a:xfrm>
            <a:off x="3124200" y="6248400"/>
            <a:ext cx="2822812" cy="3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vl1pPr>
          </a:lstStyle>
          <a:p>
            <a:pPr defTabSz="685800" fontAlgn="base">
              <a:spcAft>
                <a:spcPct val="0"/>
              </a:spcAft>
              <a:defRPr/>
            </a:pPr>
            <a:endParaRPr lang="en-GB" dirty="0">
              <a:solidFill>
                <a:srgbClr val="000000"/>
              </a:solidFill>
            </a:endParaRPr>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pPr defTabSz="685800" fontAlgn="base">
              <a:spcAft>
                <a:spcPct val="0"/>
              </a:spcAft>
              <a:defRPr/>
            </a:pPr>
            <a:fld id="{4842CEEE-46D8-4902-AD29-CBFFF8B3C125}" type="slidenum">
              <a:rPr lang="en-GB" smtClean="0">
                <a:solidFill>
                  <a:srgbClr val="000000"/>
                </a:solidFill>
              </a:rPr>
              <a:pPr defTabSz="685800" fontAlgn="base">
                <a:spcAft>
                  <a:spcPct val="0"/>
                </a:spcAft>
                <a:defRPr/>
              </a:pPr>
              <a:t>‹#›</a:t>
            </a:fld>
            <a:endParaRPr lang="en-GB">
              <a:solidFill>
                <a:srgbClr val="000000"/>
              </a:solidFill>
            </a:endParaRPr>
          </a:p>
        </p:txBody>
      </p:sp>
      <p:pic>
        <p:nvPicPr>
          <p:cNvPr id="1026" name="Picture 2" descr="Image result for matrix essex and herts">
            <a:hlinkClick r:id="rId15"/>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 y="15875"/>
            <a:ext cx="1743075"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86921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2700" b="1">
          <a:solidFill>
            <a:srgbClr val="00628C"/>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900" algn="l" rtl="0" fontAlgn="base">
        <a:spcBef>
          <a:spcPct val="0"/>
        </a:spcBef>
        <a:spcAft>
          <a:spcPct val="0"/>
        </a:spcAft>
        <a:defRPr sz="2700" b="1">
          <a:solidFill>
            <a:srgbClr val="00628C"/>
          </a:solidFill>
          <a:latin typeface="Arial" charset="0"/>
        </a:defRPr>
      </a:lvl6pPr>
      <a:lvl7pPr marL="685800" algn="l" rtl="0" fontAlgn="base">
        <a:spcBef>
          <a:spcPct val="0"/>
        </a:spcBef>
        <a:spcAft>
          <a:spcPct val="0"/>
        </a:spcAft>
        <a:defRPr sz="2700" b="1">
          <a:solidFill>
            <a:srgbClr val="00628C"/>
          </a:solidFill>
          <a:latin typeface="Arial" charset="0"/>
        </a:defRPr>
      </a:lvl7pPr>
      <a:lvl8pPr marL="1028700" algn="l" rtl="0" fontAlgn="base">
        <a:spcBef>
          <a:spcPct val="0"/>
        </a:spcBef>
        <a:spcAft>
          <a:spcPct val="0"/>
        </a:spcAft>
        <a:defRPr sz="2700" b="1">
          <a:solidFill>
            <a:srgbClr val="00628C"/>
          </a:solidFill>
          <a:latin typeface="Arial" charset="0"/>
        </a:defRPr>
      </a:lvl8pPr>
      <a:lvl9pPr marL="1371600" algn="l" rtl="0" fontAlgn="base">
        <a:spcBef>
          <a:spcPct val="0"/>
        </a:spcBef>
        <a:spcAft>
          <a:spcPct val="0"/>
        </a:spcAft>
        <a:defRPr sz="2700" b="1">
          <a:solidFill>
            <a:srgbClr val="00628C"/>
          </a:solidFill>
          <a:latin typeface="Arial" charset="0"/>
        </a:defRPr>
      </a:lvl9pPr>
    </p:titleStyle>
    <p:bodyStyle>
      <a:lvl1pPr marL="257175" indent="-257175" algn="l" rtl="0" eaLnBrk="0" fontAlgn="base" hangingPunct="0">
        <a:spcBef>
          <a:spcPct val="20000"/>
        </a:spcBef>
        <a:spcAft>
          <a:spcPct val="0"/>
        </a:spcAft>
        <a:buClr>
          <a:schemeClr val="tx2"/>
        </a:buClr>
        <a:buFont typeface="Arial" charset="0"/>
        <a:defRPr sz="2400">
          <a:solidFill>
            <a:schemeClr val="tx1"/>
          </a:solidFill>
          <a:latin typeface="+mn-lt"/>
          <a:ea typeface="+mn-ea"/>
          <a:cs typeface="+mn-cs"/>
        </a:defRPr>
      </a:lvl1pPr>
      <a:lvl2pPr marL="557213" indent="-214313" algn="l" rtl="0" eaLnBrk="0" fontAlgn="base" hangingPunct="0">
        <a:spcBef>
          <a:spcPct val="20000"/>
        </a:spcBef>
        <a:spcAft>
          <a:spcPct val="0"/>
        </a:spcAft>
        <a:buClr>
          <a:srgbClr val="00628C"/>
        </a:buClr>
        <a:buFont typeface="Arial" charset="0"/>
        <a:buChar char="●"/>
        <a:defRPr sz="2100">
          <a:solidFill>
            <a:schemeClr val="tx1"/>
          </a:solidFill>
          <a:latin typeface="+mn-lt"/>
        </a:defRPr>
      </a:lvl2pPr>
      <a:lvl3pPr marL="857250" indent="-171450" algn="l" rtl="0" eaLnBrk="0" fontAlgn="base" hangingPunct="0">
        <a:spcBef>
          <a:spcPct val="20000"/>
        </a:spcBef>
        <a:spcAft>
          <a:spcPct val="0"/>
        </a:spcAft>
        <a:buClr>
          <a:srgbClr val="00628C"/>
        </a:buClr>
        <a:buFont typeface="Arial" charset="0"/>
        <a:buChar char="–"/>
        <a:defRPr sz="1800">
          <a:solidFill>
            <a:schemeClr val="tx1"/>
          </a:solidFill>
          <a:latin typeface="+mn-lt"/>
        </a:defRPr>
      </a:lvl3pPr>
      <a:lvl4pPr marL="1200150" indent="-171450" algn="l" rtl="0" eaLnBrk="0" fontAlgn="base" hangingPunct="0">
        <a:spcBef>
          <a:spcPct val="20000"/>
        </a:spcBef>
        <a:spcAft>
          <a:spcPct val="0"/>
        </a:spcAft>
        <a:buClr>
          <a:schemeClr val="accent2"/>
        </a:buClr>
        <a:buFont typeface="Arial" charset="0"/>
        <a:buChar char="●"/>
        <a:defRPr sz="1425">
          <a:solidFill>
            <a:schemeClr val="tx1"/>
          </a:solidFill>
          <a:latin typeface="+mn-lt"/>
        </a:defRPr>
      </a:lvl4pPr>
      <a:lvl5pPr marL="1543050" indent="-171450" algn="l" rtl="0" eaLnBrk="0" fontAlgn="base" hangingPunct="0">
        <a:spcBef>
          <a:spcPct val="20000"/>
        </a:spcBef>
        <a:spcAft>
          <a:spcPct val="0"/>
        </a:spcAft>
        <a:buClr>
          <a:schemeClr val="tx2"/>
        </a:buClr>
        <a:buFont typeface="Arial" charset="0"/>
        <a:buChar char="●"/>
        <a:defRPr sz="1425">
          <a:solidFill>
            <a:schemeClr val="tx1"/>
          </a:solidFill>
          <a:latin typeface="+mn-lt"/>
        </a:defRPr>
      </a:lvl5pPr>
      <a:lvl6pPr marL="1885950" indent="-171450" algn="l" rtl="0" fontAlgn="base">
        <a:spcBef>
          <a:spcPct val="20000"/>
        </a:spcBef>
        <a:spcAft>
          <a:spcPct val="0"/>
        </a:spcAft>
        <a:buClr>
          <a:schemeClr val="tx2"/>
        </a:buClr>
        <a:buFont typeface="Arial" charset="0"/>
        <a:buChar char="●"/>
        <a:defRPr sz="1425">
          <a:solidFill>
            <a:schemeClr val="tx1"/>
          </a:solidFill>
          <a:latin typeface="+mn-lt"/>
        </a:defRPr>
      </a:lvl6pPr>
      <a:lvl7pPr marL="2228850" indent="-171450" algn="l" rtl="0" fontAlgn="base">
        <a:spcBef>
          <a:spcPct val="20000"/>
        </a:spcBef>
        <a:spcAft>
          <a:spcPct val="0"/>
        </a:spcAft>
        <a:buClr>
          <a:schemeClr val="tx2"/>
        </a:buClr>
        <a:buFont typeface="Arial" charset="0"/>
        <a:buChar char="●"/>
        <a:defRPr sz="1425">
          <a:solidFill>
            <a:schemeClr val="tx1"/>
          </a:solidFill>
          <a:latin typeface="+mn-lt"/>
        </a:defRPr>
      </a:lvl7pPr>
      <a:lvl8pPr marL="2571750" indent="-171450" algn="l" rtl="0" fontAlgn="base">
        <a:spcBef>
          <a:spcPct val="20000"/>
        </a:spcBef>
        <a:spcAft>
          <a:spcPct val="0"/>
        </a:spcAft>
        <a:buClr>
          <a:schemeClr val="tx2"/>
        </a:buClr>
        <a:buFont typeface="Arial" charset="0"/>
        <a:buChar char="●"/>
        <a:defRPr sz="1425">
          <a:solidFill>
            <a:schemeClr val="tx1"/>
          </a:solidFill>
          <a:latin typeface="+mn-lt"/>
        </a:defRPr>
      </a:lvl8pPr>
      <a:lvl9pPr marL="2914650" indent="-171450"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lucy.froude@matrixmathshub.co.uk"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mailto:helen.mason-smith@matrixmathshub.co.uk" TargetMode="External"/><Relationship Id="rId2" Type="http://schemas.openxmlformats.org/officeDocument/2006/relationships/hyperlink" Target="mailto:david.grant@matrixmathshub.co.uk"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3528" y="1340770"/>
            <a:ext cx="8424936" cy="758825"/>
          </a:xfrm>
        </p:spPr>
        <p:txBody>
          <a:bodyPr/>
          <a:lstStyle/>
          <a:p>
            <a:r>
              <a:rPr lang="en-GB" dirty="0" smtClean="0"/>
              <a:t>LLME Meeting 9 October 2019</a:t>
            </a:r>
            <a:br>
              <a:rPr lang="en-GB" dirty="0" smtClean="0"/>
            </a:br>
            <a:endParaRPr lang="en-GB" dirty="0"/>
          </a:p>
        </p:txBody>
      </p:sp>
    </p:spTree>
    <p:extLst>
      <p:ext uri="{BB962C8B-B14F-4D97-AF65-F5344CB8AC3E}">
        <p14:creationId xmlns:p14="http://schemas.microsoft.com/office/powerpoint/2010/main" val="15113461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260648"/>
            <a:ext cx="5544616" cy="463897"/>
          </a:xfrm>
        </p:spPr>
        <p:txBody>
          <a:bodyPr/>
          <a:lstStyle/>
          <a:p>
            <a:pPr marL="0" indent="0"/>
            <a:r>
              <a:rPr lang="en-GB" altLang="en-US" dirty="0" smtClean="0">
                <a:solidFill>
                  <a:schemeClr val="tx2">
                    <a:lumMod val="75000"/>
                  </a:schemeClr>
                </a:solidFill>
              </a:rPr>
              <a:t>HOW CAN YOU SUPPORT US?</a:t>
            </a:r>
            <a:endParaRPr lang="en-GB" altLang="en-US" dirty="0">
              <a:solidFill>
                <a:schemeClr val="tx2">
                  <a:lumMod val="75000"/>
                </a:schemeClr>
              </a:solidFill>
            </a:endParaRPr>
          </a:p>
        </p:txBody>
      </p:sp>
      <p:sp>
        <p:nvSpPr>
          <p:cNvPr id="3" name="Content Placeholder 2"/>
          <p:cNvSpPr>
            <a:spLocks noGrp="1"/>
          </p:cNvSpPr>
          <p:nvPr>
            <p:ph idx="4294967295"/>
          </p:nvPr>
        </p:nvSpPr>
        <p:spPr>
          <a:xfrm>
            <a:off x="107504" y="1124744"/>
            <a:ext cx="8928992" cy="4896544"/>
          </a:xfrm>
        </p:spPr>
        <p:txBody>
          <a:bodyPr/>
          <a:lstStyle/>
          <a:p>
            <a:pPr marL="0" lvl="0" indent="0" algn="ctr"/>
            <a:r>
              <a:rPr lang="en-GB" sz="2800" i="1" dirty="0" smtClean="0"/>
              <a:t>Nominate a LLME for our community</a:t>
            </a:r>
          </a:p>
          <a:p>
            <a:pPr marL="0" lvl="0" indent="0"/>
            <a:endParaRPr lang="en-GB" sz="2000" i="1" dirty="0"/>
          </a:p>
          <a:p>
            <a:pPr marL="0" lvl="0" indent="0" algn="ctr"/>
            <a:r>
              <a:rPr lang="en-GB" sz="2000" i="1" dirty="0" smtClean="0">
                <a:hlinkClick r:id="rId2"/>
              </a:rPr>
              <a:t>lucy.froude@matrixmathshub.co.uk</a:t>
            </a:r>
            <a:endParaRPr lang="en-GB" sz="2000" i="1" dirty="0" smtClean="0"/>
          </a:p>
          <a:p>
            <a:pPr marL="0" lvl="0" indent="0" algn="ctr"/>
            <a:endParaRPr lang="en-GB" sz="2000" dirty="0"/>
          </a:p>
          <a:p>
            <a:pPr marL="0" indent="0"/>
            <a:r>
              <a:rPr lang="en-GB" sz="2000" dirty="0"/>
              <a:t> </a:t>
            </a:r>
          </a:p>
          <a:p>
            <a:pPr marL="0" indent="0"/>
            <a:r>
              <a:rPr lang="en-GB" altLang="en-US" sz="2000" dirty="0" smtClean="0">
                <a:solidFill>
                  <a:srgbClr val="0070C0"/>
                </a:solidFill>
              </a:rPr>
              <a:t>SLEs (Maths)</a:t>
            </a:r>
          </a:p>
          <a:p>
            <a:pPr marL="0" indent="0"/>
            <a:r>
              <a:rPr lang="en-GB" altLang="en-US" sz="2000" dirty="0" smtClean="0">
                <a:solidFill>
                  <a:srgbClr val="0070C0"/>
                </a:solidFill>
              </a:rPr>
              <a:t>PD Leads</a:t>
            </a:r>
          </a:p>
          <a:p>
            <a:pPr marL="0" indent="0"/>
            <a:r>
              <a:rPr lang="en-GB" altLang="en-US" sz="2000" dirty="0" smtClean="0">
                <a:solidFill>
                  <a:srgbClr val="0070C0"/>
                </a:solidFill>
              </a:rPr>
              <a:t>Primary Mastery Specialist</a:t>
            </a:r>
          </a:p>
          <a:p>
            <a:pPr marL="0" indent="0"/>
            <a:r>
              <a:rPr lang="en-GB" altLang="en-US" sz="2000" dirty="0" smtClean="0">
                <a:solidFill>
                  <a:srgbClr val="0070C0"/>
                </a:solidFill>
              </a:rPr>
              <a:t>Secondary Mastery Specialist</a:t>
            </a:r>
          </a:p>
          <a:p>
            <a:pPr marL="0" indent="0"/>
            <a:r>
              <a:rPr lang="en-GB" altLang="en-US" sz="2000" dirty="0" smtClean="0">
                <a:solidFill>
                  <a:srgbClr val="0070C0"/>
                </a:solidFill>
              </a:rPr>
              <a:t>Maths Advisors</a:t>
            </a:r>
          </a:p>
          <a:p>
            <a:pPr marL="0" indent="0"/>
            <a:r>
              <a:rPr lang="en-GB" altLang="en-US" sz="2000" dirty="0" smtClean="0">
                <a:solidFill>
                  <a:srgbClr val="0070C0"/>
                </a:solidFill>
              </a:rPr>
              <a:t>Lead practitioners</a:t>
            </a:r>
          </a:p>
          <a:p>
            <a:pPr marL="0" indent="0"/>
            <a:r>
              <a:rPr lang="en-GB" sz="2000" dirty="0" smtClean="0">
                <a:solidFill>
                  <a:srgbClr val="0070C0"/>
                </a:solidFill>
              </a:rPr>
              <a:t>etc.</a:t>
            </a:r>
            <a:endParaRPr lang="en-GB" sz="2000" dirty="0"/>
          </a:p>
          <a:p>
            <a:pPr marL="0" indent="0"/>
            <a:endParaRPr lang="en-GB" altLang="en-US"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909" y="2420888"/>
            <a:ext cx="5280587" cy="3168352"/>
          </a:xfrm>
          <a:prstGeom prst="rect">
            <a:avLst/>
          </a:prstGeom>
        </p:spPr>
      </p:pic>
    </p:spTree>
    <p:extLst>
      <p:ext uri="{BB962C8B-B14F-4D97-AF65-F5344CB8AC3E}">
        <p14:creationId xmlns:p14="http://schemas.microsoft.com/office/powerpoint/2010/main" val="1309550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8720" y="332656"/>
            <a:ext cx="5904656" cy="504056"/>
          </a:xfrm>
        </p:spPr>
        <p:txBody>
          <a:bodyPr/>
          <a:lstStyle/>
          <a:p>
            <a:pPr marL="0" indent="0" algn="ctr"/>
            <a:r>
              <a:rPr lang="en-GB" altLang="en-US" sz="3200" dirty="0" smtClean="0">
                <a:solidFill>
                  <a:schemeClr val="tx2">
                    <a:lumMod val="75000"/>
                  </a:schemeClr>
                </a:solidFill>
              </a:rPr>
              <a:t>Opportunities</a:t>
            </a:r>
            <a:endParaRPr lang="en-GB" altLang="en-US" sz="3200" dirty="0">
              <a:solidFill>
                <a:schemeClr val="tx2">
                  <a:lumMod val="75000"/>
                </a:schemeClr>
              </a:solidFill>
            </a:endParaRPr>
          </a:p>
        </p:txBody>
      </p:sp>
      <p:sp>
        <p:nvSpPr>
          <p:cNvPr id="3" name="Content Placeholder 2"/>
          <p:cNvSpPr>
            <a:spLocks noGrp="1"/>
          </p:cNvSpPr>
          <p:nvPr>
            <p:ph idx="4294967295"/>
          </p:nvPr>
        </p:nvSpPr>
        <p:spPr>
          <a:xfrm>
            <a:off x="274948" y="1268760"/>
            <a:ext cx="8712200" cy="2736304"/>
          </a:xfrm>
        </p:spPr>
        <p:txBody>
          <a:bodyPr/>
          <a:lstStyle/>
          <a:p>
            <a:pPr marL="0" indent="0"/>
            <a:endParaRPr lang="en-GB" altLang="en-US" sz="2400" b="1" dirty="0">
              <a:solidFill>
                <a:srgbClr val="0070C0"/>
              </a:solidFill>
            </a:endParaRPr>
          </a:p>
          <a:p>
            <a:pPr marL="0" indent="0"/>
            <a:endParaRPr lang="en-GB" altLang="en-US" sz="2400" dirty="0" smtClean="0">
              <a:solidFill>
                <a:srgbClr val="0070C0"/>
              </a:solidFill>
            </a:endParaRPr>
          </a:p>
          <a:p>
            <a:pPr marL="0" indent="0"/>
            <a:r>
              <a:rPr lang="en-GB" altLang="en-US" sz="2400" dirty="0" smtClean="0">
                <a:solidFill>
                  <a:srgbClr val="0070C0"/>
                </a:solidFill>
              </a:rPr>
              <a:t> </a:t>
            </a:r>
            <a:endParaRPr lang="en-GB" altLang="en-US" sz="2400" dirty="0">
              <a:solidFill>
                <a:srgbClr val="0070C0"/>
              </a:solidFill>
            </a:endParaRPr>
          </a:p>
          <a:p>
            <a:pPr marL="0" indent="0"/>
            <a:endParaRPr lang="en-GB" altLang="en-US" sz="2400" dirty="0">
              <a:solidFill>
                <a:srgbClr val="0070C0"/>
              </a:solidFill>
            </a:endParaRPr>
          </a:p>
          <a:p>
            <a:pPr marL="0" indent="0"/>
            <a:endParaRPr lang="en-GB" altLang="en-US" sz="2400" dirty="0" smtClean="0">
              <a:solidFill>
                <a:srgbClr val="0070C0"/>
              </a:solidFill>
            </a:endParaRPr>
          </a:p>
          <a:p>
            <a:pPr marL="0" indent="0"/>
            <a:endParaRPr lang="en-GB" altLang="en-US" sz="2400" dirty="0" smtClean="0">
              <a:solidFill>
                <a:srgbClr val="0070C0"/>
              </a:solidFill>
            </a:endParaRPr>
          </a:p>
          <a:p>
            <a:pPr marL="457200" indent="-457200">
              <a:buFont typeface="Arial" panose="020B0604020202020204" pitchFamily="34" charset="0"/>
              <a:buChar char="•"/>
            </a:pPr>
            <a:endParaRPr lang="en-GB" altLang="en-US" sz="2400" dirty="0">
              <a:solidFill>
                <a:srgbClr val="0070C0"/>
              </a:solidFill>
            </a:endParaRPr>
          </a:p>
          <a:p>
            <a:endParaRPr lang="en-GB" dirty="0"/>
          </a:p>
        </p:txBody>
      </p:sp>
      <p:pic>
        <p:nvPicPr>
          <p:cNvPr id="4" name="Picture 3"/>
          <p:cNvPicPr>
            <a:picLocks noChangeAspect="1"/>
          </p:cNvPicPr>
          <p:nvPr/>
        </p:nvPicPr>
        <p:blipFill rotWithShape="1">
          <a:blip r:embed="rId2"/>
          <a:srcRect l="2890" t="11759" r="24540" b="25241"/>
          <a:stretch/>
        </p:blipFill>
        <p:spPr>
          <a:xfrm>
            <a:off x="107504" y="1268760"/>
            <a:ext cx="8879644" cy="5400600"/>
          </a:xfrm>
          <a:prstGeom prst="rect">
            <a:avLst/>
          </a:prstGeom>
        </p:spPr>
      </p:pic>
      <p:sp>
        <p:nvSpPr>
          <p:cNvPr id="8" name="Right Arrow 7"/>
          <p:cNvSpPr/>
          <p:nvPr/>
        </p:nvSpPr>
        <p:spPr bwMode="auto">
          <a:xfrm rot="3581813">
            <a:off x="7030740" y="446752"/>
            <a:ext cx="1440160" cy="648072"/>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rot="7712275">
            <a:off x="4049956" y="4662181"/>
            <a:ext cx="1440160" cy="648072"/>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57960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8720" y="332656"/>
            <a:ext cx="5904656" cy="504056"/>
          </a:xfrm>
        </p:spPr>
        <p:txBody>
          <a:bodyPr/>
          <a:lstStyle/>
          <a:p>
            <a:pPr marL="0" indent="0" algn="ctr"/>
            <a:r>
              <a:rPr lang="en-GB" altLang="en-US" sz="3200" dirty="0" smtClean="0">
                <a:solidFill>
                  <a:schemeClr val="tx2">
                    <a:lumMod val="75000"/>
                  </a:schemeClr>
                </a:solidFill>
              </a:rPr>
              <a:t>Opportunities</a:t>
            </a:r>
            <a:endParaRPr lang="en-GB" altLang="en-US" sz="3200" dirty="0">
              <a:solidFill>
                <a:schemeClr val="tx2">
                  <a:lumMod val="75000"/>
                </a:schemeClr>
              </a:solidFill>
            </a:endParaRPr>
          </a:p>
        </p:txBody>
      </p:sp>
      <p:pic>
        <p:nvPicPr>
          <p:cNvPr id="5" name="Picture 4"/>
          <p:cNvPicPr>
            <a:picLocks noChangeAspect="1"/>
          </p:cNvPicPr>
          <p:nvPr/>
        </p:nvPicPr>
        <p:blipFill rotWithShape="1">
          <a:blip r:embed="rId2"/>
          <a:srcRect l="5250" t="11760" r="15876" b="23074"/>
          <a:stretch/>
        </p:blipFill>
        <p:spPr>
          <a:xfrm>
            <a:off x="29544" y="1124744"/>
            <a:ext cx="8892480" cy="5586358"/>
          </a:xfrm>
          <a:prstGeom prst="rect">
            <a:avLst/>
          </a:prstGeom>
        </p:spPr>
      </p:pic>
      <p:sp>
        <p:nvSpPr>
          <p:cNvPr id="10" name="Right Arrow 9"/>
          <p:cNvSpPr/>
          <p:nvPr/>
        </p:nvSpPr>
        <p:spPr bwMode="auto">
          <a:xfrm rot="2565761">
            <a:off x="5968743" y="1517856"/>
            <a:ext cx="1440160" cy="648072"/>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92490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8720" y="332656"/>
            <a:ext cx="5904656" cy="504056"/>
          </a:xfrm>
        </p:spPr>
        <p:txBody>
          <a:bodyPr/>
          <a:lstStyle/>
          <a:p>
            <a:pPr marL="0" indent="0" algn="ctr"/>
            <a:r>
              <a:rPr lang="en-GB" altLang="en-US" sz="3200" dirty="0" smtClean="0">
                <a:solidFill>
                  <a:schemeClr val="tx2">
                    <a:lumMod val="75000"/>
                  </a:schemeClr>
                </a:solidFill>
              </a:rPr>
              <a:t>Opportunities</a:t>
            </a:r>
            <a:endParaRPr lang="en-GB" altLang="en-US" sz="3200" dirty="0">
              <a:solidFill>
                <a:schemeClr val="tx2">
                  <a:lumMod val="75000"/>
                </a:schemeClr>
              </a:solidFill>
            </a:endParaRPr>
          </a:p>
        </p:txBody>
      </p:sp>
      <p:sp>
        <p:nvSpPr>
          <p:cNvPr id="6" name="Title 1"/>
          <p:cNvSpPr txBox="1">
            <a:spLocks/>
          </p:cNvSpPr>
          <p:nvPr/>
        </p:nvSpPr>
        <p:spPr bwMode="auto">
          <a:xfrm>
            <a:off x="1331640" y="1484784"/>
            <a:ext cx="6840760" cy="5040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700" b="1">
                <a:solidFill>
                  <a:srgbClr val="00628C"/>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900" algn="l" rtl="0" fontAlgn="base">
              <a:spcBef>
                <a:spcPct val="0"/>
              </a:spcBef>
              <a:spcAft>
                <a:spcPct val="0"/>
              </a:spcAft>
              <a:defRPr sz="2700" b="1">
                <a:solidFill>
                  <a:srgbClr val="00628C"/>
                </a:solidFill>
                <a:latin typeface="Arial" charset="0"/>
              </a:defRPr>
            </a:lvl6pPr>
            <a:lvl7pPr marL="685800" algn="l" rtl="0" fontAlgn="base">
              <a:spcBef>
                <a:spcPct val="0"/>
              </a:spcBef>
              <a:spcAft>
                <a:spcPct val="0"/>
              </a:spcAft>
              <a:defRPr sz="2700" b="1">
                <a:solidFill>
                  <a:srgbClr val="00628C"/>
                </a:solidFill>
                <a:latin typeface="Arial" charset="0"/>
              </a:defRPr>
            </a:lvl7pPr>
            <a:lvl8pPr marL="1028700" algn="l" rtl="0" fontAlgn="base">
              <a:spcBef>
                <a:spcPct val="0"/>
              </a:spcBef>
              <a:spcAft>
                <a:spcPct val="0"/>
              </a:spcAft>
              <a:defRPr sz="2700" b="1">
                <a:solidFill>
                  <a:srgbClr val="00628C"/>
                </a:solidFill>
                <a:latin typeface="Arial" charset="0"/>
              </a:defRPr>
            </a:lvl8pPr>
            <a:lvl9pPr marL="1371600" algn="l" rtl="0" fontAlgn="base">
              <a:spcBef>
                <a:spcPct val="0"/>
              </a:spcBef>
              <a:spcAft>
                <a:spcPct val="0"/>
              </a:spcAft>
              <a:defRPr sz="2700" b="1">
                <a:solidFill>
                  <a:srgbClr val="00628C"/>
                </a:solidFill>
                <a:latin typeface="Arial" charset="0"/>
              </a:defRPr>
            </a:lvl9pPr>
          </a:lstStyle>
          <a:p>
            <a:pPr algn="ctr"/>
            <a:r>
              <a:rPr lang="en-GB" altLang="en-US" sz="3200" kern="0" dirty="0" smtClean="0">
                <a:solidFill>
                  <a:schemeClr val="tx2">
                    <a:lumMod val="75000"/>
                  </a:schemeClr>
                </a:solidFill>
              </a:rPr>
              <a:t>Australia Exchange / Hosting</a:t>
            </a:r>
            <a:endParaRPr lang="en-GB" altLang="en-US" sz="3200" kern="0" dirty="0">
              <a:solidFill>
                <a:schemeClr val="tx2">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803" y="2002255"/>
            <a:ext cx="5843272" cy="3888432"/>
          </a:xfrm>
          <a:prstGeom prst="rect">
            <a:avLst/>
          </a:prstGeom>
        </p:spPr>
      </p:pic>
    </p:spTree>
    <p:extLst>
      <p:ext uri="{BB962C8B-B14F-4D97-AF65-F5344CB8AC3E}">
        <p14:creationId xmlns:p14="http://schemas.microsoft.com/office/powerpoint/2010/main" val="2403251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8720" y="332656"/>
            <a:ext cx="5904656" cy="504056"/>
          </a:xfrm>
        </p:spPr>
        <p:txBody>
          <a:bodyPr/>
          <a:lstStyle/>
          <a:p>
            <a:pPr marL="0" indent="0" algn="ctr"/>
            <a:r>
              <a:rPr lang="en-GB" altLang="en-US" sz="3200" dirty="0" smtClean="0">
                <a:solidFill>
                  <a:schemeClr val="tx2">
                    <a:lumMod val="75000"/>
                  </a:schemeClr>
                </a:solidFill>
              </a:rPr>
              <a:t>Resources</a:t>
            </a:r>
            <a:endParaRPr lang="en-GB" altLang="en-US" sz="3200" dirty="0">
              <a:solidFill>
                <a:schemeClr val="tx2">
                  <a:lumMod val="75000"/>
                </a:schemeClr>
              </a:solidFill>
            </a:endParaRPr>
          </a:p>
        </p:txBody>
      </p:sp>
      <p:pic>
        <p:nvPicPr>
          <p:cNvPr id="3" name="Picture 2"/>
          <p:cNvPicPr>
            <a:picLocks noChangeAspect="1"/>
          </p:cNvPicPr>
          <p:nvPr/>
        </p:nvPicPr>
        <p:blipFill rotWithShape="1">
          <a:blip r:embed="rId2"/>
          <a:srcRect l="31373" t="18451" r="17177" b="9359"/>
          <a:stretch/>
        </p:blipFill>
        <p:spPr>
          <a:xfrm>
            <a:off x="778620" y="827460"/>
            <a:ext cx="7704856" cy="5733394"/>
          </a:xfrm>
          <a:prstGeom prst="rect">
            <a:avLst/>
          </a:prstGeom>
        </p:spPr>
      </p:pic>
    </p:spTree>
    <p:extLst>
      <p:ext uri="{BB962C8B-B14F-4D97-AF65-F5344CB8AC3E}">
        <p14:creationId xmlns:p14="http://schemas.microsoft.com/office/powerpoint/2010/main" val="2763474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8720" y="332656"/>
            <a:ext cx="5904656" cy="504056"/>
          </a:xfrm>
        </p:spPr>
        <p:txBody>
          <a:bodyPr/>
          <a:lstStyle/>
          <a:p>
            <a:pPr marL="0" indent="0" algn="ctr"/>
            <a:r>
              <a:rPr lang="en-GB" altLang="en-US" sz="3200" dirty="0" smtClean="0">
                <a:solidFill>
                  <a:schemeClr val="tx2">
                    <a:lumMod val="75000"/>
                  </a:schemeClr>
                </a:solidFill>
              </a:rPr>
              <a:t>Primary PD Resources</a:t>
            </a:r>
            <a:endParaRPr lang="en-GB" altLang="en-US" sz="3200" dirty="0">
              <a:solidFill>
                <a:schemeClr val="tx2">
                  <a:lumMod val="75000"/>
                </a:schemeClr>
              </a:solidFill>
            </a:endParaRPr>
          </a:p>
        </p:txBody>
      </p:sp>
      <p:pic>
        <p:nvPicPr>
          <p:cNvPr id="4" name="Picture 3"/>
          <p:cNvPicPr>
            <a:picLocks noChangeAspect="1"/>
          </p:cNvPicPr>
          <p:nvPr/>
        </p:nvPicPr>
        <p:blipFill rotWithShape="1">
          <a:blip r:embed="rId2"/>
          <a:srcRect l="30761" t="17303" r="15712" b="41227"/>
          <a:stretch/>
        </p:blipFill>
        <p:spPr>
          <a:xfrm>
            <a:off x="445192" y="1268760"/>
            <a:ext cx="8371712" cy="4053671"/>
          </a:xfrm>
          <a:prstGeom prst="rect">
            <a:avLst/>
          </a:prstGeom>
        </p:spPr>
      </p:pic>
    </p:spTree>
    <p:extLst>
      <p:ext uri="{BB962C8B-B14F-4D97-AF65-F5344CB8AC3E}">
        <p14:creationId xmlns:p14="http://schemas.microsoft.com/office/powerpoint/2010/main" val="345278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8720" y="332656"/>
            <a:ext cx="5904656" cy="504056"/>
          </a:xfrm>
        </p:spPr>
        <p:txBody>
          <a:bodyPr/>
          <a:lstStyle/>
          <a:p>
            <a:pPr marL="0" indent="0" algn="ctr"/>
            <a:r>
              <a:rPr lang="en-GB" altLang="en-US" sz="3200" dirty="0" smtClean="0">
                <a:solidFill>
                  <a:schemeClr val="tx2">
                    <a:lumMod val="75000"/>
                  </a:schemeClr>
                </a:solidFill>
              </a:rPr>
              <a:t>Secondary PD Resources</a:t>
            </a:r>
            <a:endParaRPr lang="en-GB" altLang="en-US" sz="3200" dirty="0">
              <a:solidFill>
                <a:schemeClr val="tx2">
                  <a:lumMod val="75000"/>
                </a:schemeClr>
              </a:solidFill>
            </a:endParaRPr>
          </a:p>
        </p:txBody>
      </p:sp>
      <p:pic>
        <p:nvPicPr>
          <p:cNvPr id="4" name="Picture 3"/>
          <p:cNvPicPr>
            <a:picLocks noChangeAspect="1"/>
          </p:cNvPicPr>
          <p:nvPr/>
        </p:nvPicPr>
        <p:blipFill rotWithShape="1">
          <a:blip r:embed="rId2"/>
          <a:srcRect l="30180" t="18437" r="30398" b="7211"/>
          <a:stretch/>
        </p:blipFill>
        <p:spPr>
          <a:xfrm>
            <a:off x="2290788" y="836712"/>
            <a:ext cx="4680520" cy="5517232"/>
          </a:xfrm>
          <a:prstGeom prst="rect">
            <a:avLst/>
          </a:prstGeom>
        </p:spPr>
      </p:pic>
    </p:spTree>
    <p:extLst>
      <p:ext uri="{BB962C8B-B14F-4D97-AF65-F5344CB8AC3E}">
        <p14:creationId xmlns:p14="http://schemas.microsoft.com/office/powerpoint/2010/main" val="1036242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8720" y="332656"/>
            <a:ext cx="5904656" cy="504056"/>
          </a:xfrm>
        </p:spPr>
        <p:txBody>
          <a:bodyPr/>
          <a:lstStyle/>
          <a:p>
            <a:pPr marL="0" indent="0" algn="ctr"/>
            <a:r>
              <a:rPr lang="en-GB" altLang="en-US" sz="3200" dirty="0" smtClean="0">
                <a:solidFill>
                  <a:schemeClr val="tx2">
                    <a:lumMod val="75000"/>
                  </a:schemeClr>
                </a:solidFill>
              </a:rPr>
              <a:t>A GCSE PROBLEM</a:t>
            </a:r>
            <a:endParaRPr lang="en-GB" altLang="en-US" sz="3200" dirty="0">
              <a:solidFill>
                <a:schemeClr val="tx2">
                  <a:lumMod val="75000"/>
                </a:schemeClr>
              </a:solidFill>
            </a:endParaRPr>
          </a:p>
        </p:txBody>
      </p:sp>
      <p:pic>
        <p:nvPicPr>
          <p:cNvPr id="6" name="Picture 5"/>
          <p:cNvPicPr>
            <a:picLocks noChangeAspect="1"/>
          </p:cNvPicPr>
          <p:nvPr/>
        </p:nvPicPr>
        <p:blipFill rotWithShape="1">
          <a:blip r:embed="rId2"/>
          <a:srcRect l="28500" t="23117" r="30335" b="52395"/>
          <a:stretch/>
        </p:blipFill>
        <p:spPr>
          <a:xfrm>
            <a:off x="346572" y="980728"/>
            <a:ext cx="8568952" cy="3185892"/>
          </a:xfrm>
          <a:prstGeom prst="rect">
            <a:avLst/>
          </a:prstGeom>
        </p:spPr>
      </p:pic>
    </p:spTree>
    <p:extLst>
      <p:ext uri="{BB962C8B-B14F-4D97-AF65-F5344CB8AC3E}">
        <p14:creationId xmlns:p14="http://schemas.microsoft.com/office/powerpoint/2010/main" val="2301674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8720" y="332656"/>
            <a:ext cx="5904656" cy="504056"/>
          </a:xfrm>
        </p:spPr>
        <p:txBody>
          <a:bodyPr/>
          <a:lstStyle/>
          <a:p>
            <a:pPr marL="0" indent="0" algn="ctr"/>
            <a:r>
              <a:rPr lang="en-GB" altLang="en-US" sz="3200" dirty="0" smtClean="0">
                <a:solidFill>
                  <a:schemeClr val="tx2">
                    <a:lumMod val="75000"/>
                  </a:schemeClr>
                </a:solidFill>
              </a:rPr>
              <a:t>A GCSE PROBLEM</a:t>
            </a:r>
            <a:endParaRPr lang="en-GB" altLang="en-US" sz="3200" dirty="0">
              <a:solidFill>
                <a:schemeClr val="tx2">
                  <a:lumMod val="75000"/>
                </a:schemeClr>
              </a:solidFill>
            </a:endParaRPr>
          </a:p>
        </p:txBody>
      </p:sp>
      <p:pic>
        <p:nvPicPr>
          <p:cNvPr id="3" name="Picture 2"/>
          <p:cNvPicPr>
            <a:picLocks noChangeAspect="1"/>
          </p:cNvPicPr>
          <p:nvPr/>
        </p:nvPicPr>
        <p:blipFill>
          <a:blip r:embed="rId2"/>
          <a:stretch>
            <a:fillRect/>
          </a:stretch>
        </p:blipFill>
        <p:spPr>
          <a:xfrm>
            <a:off x="209168" y="1412776"/>
            <a:ext cx="8843759" cy="3024336"/>
          </a:xfrm>
          <a:prstGeom prst="rect">
            <a:avLst/>
          </a:prstGeom>
        </p:spPr>
      </p:pic>
    </p:spTree>
    <p:extLst>
      <p:ext uri="{BB962C8B-B14F-4D97-AF65-F5344CB8AC3E}">
        <p14:creationId xmlns:p14="http://schemas.microsoft.com/office/powerpoint/2010/main" val="3324937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5912901"/>
          </a:xfrm>
          <a:prstGeom prst="rect">
            <a:avLst/>
          </a:prstGeom>
        </p:spPr>
        <p:txBody>
          <a:bodyPr wrap="square">
            <a:spAutoFit/>
          </a:bodyPr>
          <a:lstStyle/>
          <a:p>
            <a:pPr algn="ctr">
              <a:lnSpc>
                <a:spcPct val="107000"/>
              </a:lnSpc>
              <a:spcBef>
                <a:spcPts val="1150"/>
              </a:spcBef>
              <a:spcAft>
                <a:spcPts val="800"/>
              </a:spcAft>
            </a:pPr>
            <a:r>
              <a:rPr lang="en-GB" sz="2000" b="1" dirty="0" smtClean="0">
                <a:latin typeface="+mj-lt"/>
                <a:ea typeface="Times New Roman" panose="02020603050405020304" pitchFamily="18" charset="0"/>
                <a:cs typeface="Times New Roman" panose="02020603050405020304" pitchFamily="18" charset="0"/>
              </a:rPr>
              <a:t>NCETM Strategic </a:t>
            </a:r>
            <a:r>
              <a:rPr lang="en-GB" sz="2000" b="1" dirty="0">
                <a:latin typeface="+mj-lt"/>
                <a:ea typeface="Times New Roman" panose="02020603050405020304" pitchFamily="18" charset="0"/>
                <a:cs typeface="Times New Roman" panose="02020603050405020304" pitchFamily="18" charset="0"/>
              </a:rPr>
              <a:t>Priorities 2019/20 (final)</a:t>
            </a:r>
            <a:endParaRPr lang="en-GB" sz="2000" dirty="0">
              <a:latin typeface="+mj-lt"/>
              <a:ea typeface="Times New Roman" panose="02020603050405020304" pitchFamily="18" charset="0"/>
              <a:cs typeface="Times New Roman" panose="02020603050405020304" pitchFamily="18" charset="0"/>
            </a:endParaRPr>
          </a:p>
          <a:p>
            <a:pPr marL="228600">
              <a:lnSpc>
                <a:spcPct val="106000"/>
              </a:lnSpc>
              <a:spcBef>
                <a:spcPts val="1150"/>
              </a:spcBef>
              <a:spcAft>
                <a:spcPts val="800"/>
              </a:spcAft>
            </a:pPr>
            <a:r>
              <a:rPr lang="en-GB" sz="1400" dirty="0">
                <a:latin typeface="+mj-lt"/>
                <a:cs typeface="Times New Roman" panose="02020603050405020304" pitchFamily="18" charset="0"/>
              </a:rPr>
              <a:t> </a:t>
            </a:r>
            <a:endParaRPr lang="en-GB" sz="1400" dirty="0" smtClean="0">
              <a:latin typeface="+mj-lt"/>
            </a:endParaRPr>
          </a:p>
          <a:p>
            <a:pPr marL="342900" lvl="0" indent="-342900">
              <a:lnSpc>
                <a:spcPct val="106000"/>
              </a:lnSpc>
              <a:spcBef>
                <a:spcPts val="1150"/>
              </a:spcBef>
              <a:spcAft>
                <a:spcPts val="800"/>
              </a:spcAft>
              <a:buFont typeface="+mj-lt"/>
              <a:buAutoNum type="arabicPeriod"/>
            </a:pPr>
            <a:r>
              <a:rPr lang="en-GB" sz="1400" dirty="0" smtClean="0">
                <a:latin typeface="+mj-lt"/>
              </a:rPr>
              <a:t>Embed teaching for mastery approaches in primary schools so that all pupils develop the deep knowledge and understanding they need to be fully prepared for the secondary mathematics curriculum.</a:t>
            </a:r>
          </a:p>
          <a:p>
            <a:pPr marL="342900" lvl="0" indent="-342900">
              <a:lnSpc>
                <a:spcPct val="106000"/>
              </a:lnSpc>
              <a:spcBef>
                <a:spcPts val="1150"/>
              </a:spcBef>
              <a:spcAft>
                <a:spcPts val="800"/>
              </a:spcAft>
              <a:buFont typeface="+mj-lt"/>
              <a:buAutoNum type="arabicPeriod"/>
            </a:pPr>
            <a:r>
              <a:rPr lang="en-GB" sz="1400" dirty="0" smtClean="0">
                <a:latin typeface="+mj-lt"/>
              </a:rPr>
              <a:t>Develop </a:t>
            </a:r>
            <a:r>
              <a:rPr lang="en-GB" sz="1400" dirty="0">
                <a:latin typeface="+mj-lt"/>
              </a:rPr>
              <a:t>and begin to embed teaching for mastery in secondary schools, while also supporting schools and colleges to address the challenges of teaching GCSE Mathematics, so that all pupils are prepared for progression to post-16 </a:t>
            </a:r>
            <a:r>
              <a:rPr lang="en-GB" sz="1400" dirty="0" smtClean="0">
                <a:latin typeface="+mj-lt"/>
              </a:rPr>
              <a:t>education.</a:t>
            </a:r>
          </a:p>
          <a:p>
            <a:pPr marL="342900" lvl="0" indent="-342900">
              <a:lnSpc>
                <a:spcPct val="106000"/>
              </a:lnSpc>
              <a:spcBef>
                <a:spcPts val="1150"/>
              </a:spcBef>
              <a:spcAft>
                <a:spcPts val="800"/>
              </a:spcAft>
              <a:buFont typeface="+mj-lt"/>
              <a:buAutoNum type="arabicPeriod"/>
            </a:pPr>
            <a:r>
              <a:rPr lang="en-GB" sz="1400" dirty="0" smtClean="0">
                <a:latin typeface="+mj-lt"/>
              </a:rPr>
              <a:t>Provide </a:t>
            </a:r>
            <a:r>
              <a:rPr lang="en-GB" sz="1400" dirty="0">
                <a:latin typeface="+mj-lt"/>
              </a:rPr>
              <a:t>support for participating schools to implement teaching for mastery with fidelity, consistency and to a high quality encouraging the effective use of high quality </a:t>
            </a:r>
            <a:r>
              <a:rPr lang="en-GB" sz="1400" dirty="0" smtClean="0">
                <a:latin typeface="+mj-lt"/>
              </a:rPr>
              <a:t>resources.</a:t>
            </a:r>
          </a:p>
          <a:p>
            <a:pPr marL="342900" lvl="0" indent="-342900">
              <a:lnSpc>
                <a:spcPct val="106000"/>
              </a:lnSpc>
              <a:spcBef>
                <a:spcPts val="1150"/>
              </a:spcBef>
              <a:spcAft>
                <a:spcPts val="800"/>
              </a:spcAft>
              <a:buFont typeface="+mj-lt"/>
              <a:buAutoNum type="arabicPeriod"/>
            </a:pPr>
            <a:r>
              <a:rPr lang="en-GB" sz="1400" dirty="0" smtClean="0">
                <a:latin typeface="+mj-lt"/>
              </a:rPr>
              <a:t>Ensure </a:t>
            </a:r>
            <a:r>
              <a:rPr lang="en-GB" sz="1400" dirty="0">
                <a:latin typeface="+mj-lt"/>
              </a:rPr>
              <a:t>the training and effective development of local leaders of maths education through national programmes and local professional </a:t>
            </a:r>
            <a:r>
              <a:rPr lang="en-GB" sz="1400" dirty="0" smtClean="0">
                <a:latin typeface="+mj-lt"/>
              </a:rPr>
              <a:t>communities.</a:t>
            </a:r>
          </a:p>
          <a:p>
            <a:pPr marL="342900" lvl="0" indent="-342900">
              <a:lnSpc>
                <a:spcPct val="106000"/>
              </a:lnSpc>
              <a:spcBef>
                <a:spcPts val="1150"/>
              </a:spcBef>
              <a:spcAft>
                <a:spcPts val="800"/>
              </a:spcAft>
              <a:buFont typeface="+mj-lt"/>
              <a:buAutoNum type="arabicPeriod"/>
            </a:pPr>
            <a:r>
              <a:rPr lang="en-GB" sz="1400" dirty="0" smtClean="0">
                <a:latin typeface="+mj-lt"/>
              </a:rPr>
              <a:t>Develop </a:t>
            </a:r>
            <a:r>
              <a:rPr lang="en-GB" sz="1400" dirty="0">
                <a:latin typeface="+mj-lt"/>
              </a:rPr>
              <a:t>the knowledge and practice of Early Years Foundation Stage practitioners to ensure that all children develop a secure foundation in mathematics so that they are ready for teaching for mastery in Key Stage 1. </a:t>
            </a:r>
            <a:br>
              <a:rPr lang="en-GB" sz="1400" dirty="0">
                <a:latin typeface="+mj-lt"/>
              </a:rPr>
            </a:br>
            <a:endParaRPr lang="en-GB" sz="1400" dirty="0">
              <a:latin typeface="+mj-lt"/>
            </a:endParaRPr>
          </a:p>
          <a:p>
            <a:pPr marL="342900" lvl="0" indent="-342900">
              <a:lnSpc>
                <a:spcPct val="106000"/>
              </a:lnSpc>
              <a:spcAft>
                <a:spcPts val="0"/>
              </a:spcAft>
              <a:buFont typeface="+mj-lt"/>
              <a:buAutoNum type="arabicPeriod"/>
            </a:pPr>
            <a:r>
              <a:rPr lang="en-GB" sz="1400" dirty="0">
                <a:latin typeface="+mj-lt"/>
              </a:rPr>
              <a:t>Support the effective recruitment, preparation and development of new teachers of mathematics and other mathematics classroom practitioners, working in partnership with Initial Teacher Training (ITT), Subject Knowledge Enhancement (SKE), and other, providers, whenever possible.</a:t>
            </a:r>
            <a:endParaRPr lang="en-GB" sz="1400" dirty="0">
              <a:effectLst/>
              <a:latin typeface="+mj-lt"/>
            </a:endParaRPr>
          </a:p>
        </p:txBody>
      </p:sp>
    </p:spTree>
    <p:extLst>
      <p:ext uri="{BB962C8B-B14F-4D97-AF65-F5344CB8AC3E}">
        <p14:creationId xmlns:p14="http://schemas.microsoft.com/office/powerpoint/2010/main" val="509767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1881" y="188642"/>
            <a:ext cx="1584176" cy="463897"/>
          </a:xfrm>
        </p:spPr>
        <p:txBody>
          <a:bodyPr/>
          <a:lstStyle/>
          <a:p>
            <a:pPr marL="0" indent="0"/>
            <a:r>
              <a:rPr lang="en-GB" altLang="en-US" dirty="0" smtClean="0">
                <a:solidFill>
                  <a:schemeClr val="tx2">
                    <a:lumMod val="75000"/>
                  </a:schemeClr>
                </a:solidFill>
              </a:rPr>
              <a:t>Agenda</a:t>
            </a:r>
            <a:endParaRPr lang="en-GB" altLang="en-US" dirty="0">
              <a:solidFill>
                <a:schemeClr val="tx2">
                  <a:lumMod val="75000"/>
                </a:schemeClr>
              </a:solidFill>
            </a:endParaRPr>
          </a:p>
        </p:txBody>
      </p:sp>
      <p:sp>
        <p:nvSpPr>
          <p:cNvPr id="3" name="Content Placeholder 2"/>
          <p:cNvSpPr>
            <a:spLocks noGrp="1"/>
          </p:cNvSpPr>
          <p:nvPr>
            <p:ph idx="4294967295"/>
          </p:nvPr>
        </p:nvSpPr>
        <p:spPr>
          <a:xfrm>
            <a:off x="1199705" y="3155833"/>
            <a:ext cx="9036496" cy="2393875"/>
          </a:xfrm>
        </p:spPr>
        <p:txBody>
          <a:bodyPr/>
          <a:lstStyle/>
          <a:p>
            <a:pPr marL="457200" indent="-457200">
              <a:buFont typeface="Arial" panose="020B0604020202020204" pitchFamily="34" charset="0"/>
              <a:buChar char="•"/>
            </a:pPr>
            <a:endParaRPr lang="en-GB" altLang="en-US" sz="2400" dirty="0">
              <a:solidFill>
                <a:srgbClr val="0070C0"/>
              </a:solidFill>
            </a:endParaRPr>
          </a:p>
          <a:p>
            <a:endParaRPr lang="en-GB" dirty="0"/>
          </a:p>
        </p:txBody>
      </p:sp>
      <p:sp>
        <p:nvSpPr>
          <p:cNvPr id="4" name="Text Box 2"/>
          <p:cNvSpPr txBox="1">
            <a:spLocks noChangeArrowheads="1"/>
          </p:cNvSpPr>
          <p:nvPr/>
        </p:nvSpPr>
        <p:spPr bwMode="auto">
          <a:xfrm>
            <a:off x="611560" y="980728"/>
            <a:ext cx="7560840" cy="4752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en-GB" altLang="en-US" sz="2000" b="1" i="0" u="none" strike="noStrike" cap="none" normalizeH="0" baseline="0" dirty="0" smtClean="0">
                <a:ln>
                  <a:noFill/>
                </a:ln>
                <a:solidFill>
                  <a:srgbClr val="0070C0"/>
                </a:solidFill>
                <a:effectLst/>
                <a:latin typeface="Arial" panose="020B0604020202020204" pitchFamily="34" charset="0"/>
              </a:rPr>
              <a:t>2.00pm		Welcome &amp; Introduction</a:t>
            </a:r>
          </a:p>
          <a:p>
            <a:pPr marL="0" marR="0" lvl="0" indent="0" algn="l" defTabSz="914400" rtl="0" eaLnBrk="0" fontAlgn="base" latinLnBrk="0" hangingPunct="0">
              <a:lnSpc>
                <a:spcPct val="100000"/>
              </a:lnSpc>
              <a:spcBef>
                <a:spcPts val="600"/>
              </a:spcBef>
              <a:spcAft>
                <a:spcPct val="0"/>
              </a:spcAft>
              <a:buClrTx/>
              <a:buSzTx/>
              <a:buFontTx/>
              <a:buNone/>
              <a:tabLst/>
            </a:pPr>
            <a:endParaRPr lang="en-GB" altLang="en-US" sz="2000" b="1" dirty="0">
              <a:solidFill>
                <a:srgbClr val="0070C0"/>
              </a:solidFill>
              <a:latin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en-GB" altLang="en-US" sz="2000" b="1" i="0" u="none" strike="noStrike" cap="none" normalizeH="0" baseline="0" dirty="0" smtClean="0">
                <a:ln>
                  <a:noFill/>
                </a:ln>
                <a:solidFill>
                  <a:srgbClr val="0070C0"/>
                </a:solidFill>
                <a:effectLst/>
                <a:latin typeface="Arial" panose="020B0604020202020204" pitchFamily="34" charset="0"/>
              </a:rPr>
              <a:t>2.10pm 	Update</a:t>
            </a:r>
            <a:r>
              <a:rPr kumimoji="0" lang="en-GB" altLang="en-US" sz="2000" b="1" i="0" u="none" strike="noStrike" cap="none" normalizeH="0" dirty="0" smtClean="0">
                <a:ln>
                  <a:noFill/>
                </a:ln>
                <a:solidFill>
                  <a:srgbClr val="0070C0"/>
                </a:solidFill>
                <a:effectLst/>
                <a:latin typeface="Arial" panose="020B0604020202020204" pitchFamily="34" charset="0"/>
              </a:rPr>
              <a:t> for 2019/20</a:t>
            </a:r>
          </a:p>
          <a:p>
            <a:pPr marL="0" marR="0" lvl="0" indent="0" algn="l" defTabSz="914400" rtl="0" eaLnBrk="0" fontAlgn="base" latinLnBrk="0" hangingPunct="0">
              <a:lnSpc>
                <a:spcPct val="100000"/>
              </a:lnSpc>
              <a:spcBef>
                <a:spcPts val="600"/>
              </a:spcBef>
              <a:spcAft>
                <a:spcPct val="0"/>
              </a:spcAft>
              <a:buClrTx/>
              <a:buSzTx/>
              <a:buFontTx/>
              <a:buNone/>
              <a:tabLst/>
            </a:pPr>
            <a:endParaRPr lang="en-GB" altLang="en-US" sz="2000" b="1" baseline="0" dirty="0">
              <a:solidFill>
                <a:srgbClr val="0070C0"/>
              </a:solidFill>
              <a:latin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en-GB" altLang="en-US" sz="2000" b="1" i="0" u="none" strike="noStrike" cap="none" normalizeH="0" dirty="0" smtClean="0">
                <a:ln>
                  <a:noFill/>
                </a:ln>
                <a:solidFill>
                  <a:srgbClr val="0070C0"/>
                </a:solidFill>
                <a:effectLst/>
                <a:latin typeface="Arial" panose="020B0604020202020204" pitchFamily="34" charset="0"/>
              </a:rPr>
              <a:t>2.20pm 	A GCSE Problem</a:t>
            </a:r>
            <a:r>
              <a:rPr kumimoji="0" lang="en-GB" altLang="en-US" sz="2000" b="1" i="0" u="none" strike="noStrike" cap="none" normalizeH="0" baseline="0" dirty="0" smtClean="0">
                <a:ln>
                  <a:noFill/>
                </a:ln>
                <a:solidFill>
                  <a:srgbClr val="0070C0"/>
                </a:solidFill>
                <a:effectLst/>
                <a:latin typeface="Arial" panose="020B0604020202020204" pitchFamily="34" charset="0"/>
              </a:rPr>
              <a:t/>
            </a:r>
            <a:br>
              <a:rPr kumimoji="0" lang="en-GB" altLang="en-US" sz="2000" b="1" i="0" u="none" strike="noStrike" cap="none" normalizeH="0" baseline="0" dirty="0" smtClean="0">
                <a:ln>
                  <a:noFill/>
                </a:ln>
                <a:solidFill>
                  <a:srgbClr val="0070C0"/>
                </a:solidFill>
                <a:effectLst/>
                <a:latin typeface="Arial" panose="020B0604020202020204" pitchFamily="34" charset="0"/>
              </a:rPr>
            </a:br>
            <a:r>
              <a:rPr kumimoji="0" lang="en-GB" altLang="en-US" sz="2000" b="1" i="0" u="none" strike="noStrike" cap="none" normalizeH="0" baseline="0" dirty="0" smtClean="0">
                <a:ln>
                  <a:noFill/>
                </a:ln>
                <a:solidFill>
                  <a:srgbClr val="0070C0"/>
                </a:solidFill>
                <a:effectLst/>
                <a:latin typeface="Arial" panose="020B0604020202020204" pitchFamily="34" charset="0"/>
              </a:rPr>
              <a:t>	</a:t>
            </a:r>
          </a:p>
          <a:p>
            <a:pPr marL="0" marR="0" lvl="0" indent="0" algn="l" defTabSz="914400" rtl="0" eaLnBrk="0" fontAlgn="base" latinLnBrk="0" hangingPunct="0">
              <a:lnSpc>
                <a:spcPct val="100000"/>
              </a:lnSpc>
              <a:spcBef>
                <a:spcPts val="600"/>
              </a:spcBef>
              <a:spcAft>
                <a:spcPct val="0"/>
              </a:spcAft>
              <a:buClrTx/>
              <a:buSzTx/>
              <a:buFontTx/>
              <a:buNone/>
              <a:tabLst/>
            </a:pPr>
            <a:r>
              <a:rPr kumimoji="0" lang="en-GB" altLang="en-US" sz="2000" b="1" i="0" u="none" strike="noStrike" cap="none" normalizeH="0" baseline="0" dirty="0" smtClean="0">
                <a:ln>
                  <a:noFill/>
                </a:ln>
                <a:solidFill>
                  <a:srgbClr val="0070C0"/>
                </a:solidFill>
                <a:effectLst/>
                <a:latin typeface="Arial" panose="020B0604020202020204" pitchFamily="34" charset="0"/>
              </a:rPr>
              <a:t>2.30pm 	Break</a:t>
            </a:r>
            <a:r>
              <a:rPr kumimoji="0" lang="en-GB" altLang="en-US" sz="2000" b="1" i="0" u="none" strike="noStrike" cap="none" normalizeH="0" dirty="0" smtClean="0">
                <a:ln>
                  <a:noFill/>
                </a:ln>
                <a:solidFill>
                  <a:srgbClr val="0070C0"/>
                </a:solidFill>
                <a:effectLst/>
                <a:latin typeface="Arial" panose="020B0604020202020204" pitchFamily="34" charset="0"/>
              </a:rPr>
              <a:t> out</a:t>
            </a:r>
          </a:p>
          <a:p>
            <a:pPr marL="0" marR="0" lvl="0" indent="0" algn="l" defTabSz="914400" rtl="0" eaLnBrk="0" fontAlgn="base" latinLnBrk="0" hangingPunct="0">
              <a:lnSpc>
                <a:spcPct val="100000"/>
              </a:lnSpc>
              <a:spcBef>
                <a:spcPts val="600"/>
              </a:spcBef>
              <a:spcAft>
                <a:spcPct val="0"/>
              </a:spcAft>
              <a:buClrTx/>
              <a:buSzTx/>
              <a:buFontTx/>
              <a:buNone/>
              <a:tabLst/>
            </a:pPr>
            <a:endParaRPr lang="en-GB" altLang="en-US" sz="2000" b="1" baseline="0" dirty="0">
              <a:solidFill>
                <a:srgbClr val="0070C0"/>
              </a:solidFill>
              <a:latin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en-GB" altLang="en-US" sz="2000" b="1" i="0" u="none" strike="noStrike" cap="none" normalizeH="0" dirty="0" smtClean="0">
                <a:ln>
                  <a:noFill/>
                </a:ln>
                <a:solidFill>
                  <a:srgbClr val="0070C0"/>
                </a:solidFill>
                <a:effectLst/>
                <a:latin typeface="Arial" panose="020B0604020202020204" pitchFamily="34" charset="0"/>
              </a:rPr>
              <a:t>4pm      	Evaluation – Dates of next meetings</a:t>
            </a:r>
          </a:p>
          <a:p>
            <a:pPr marL="0" marR="0" lvl="0" indent="0" algn="l" defTabSz="914400" rtl="0" eaLnBrk="0" fontAlgn="base" latinLnBrk="0" hangingPunct="0">
              <a:lnSpc>
                <a:spcPct val="100000"/>
              </a:lnSpc>
              <a:spcBef>
                <a:spcPts val="600"/>
              </a:spcBef>
              <a:spcAft>
                <a:spcPct val="0"/>
              </a:spcAft>
              <a:buClrTx/>
              <a:buSzTx/>
              <a:buFontTx/>
              <a:buNone/>
              <a:tabLst/>
            </a:pPr>
            <a:endParaRPr lang="en-GB" altLang="en-US" sz="2000" b="1" dirty="0">
              <a:solidFill>
                <a:srgbClr val="0070C0"/>
              </a:solidFill>
              <a:latin typeface="Arial" panose="020B0604020202020204" pitchFamily="34" charset="0"/>
            </a:endParaRPr>
          </a:p>
          <a:p>
            <a:pPr marL="0" marR="0" lvl="0" indent="0" algn="ctr" defTabSz="914400" rtl="0" eaLnBrk="0" fontAlgn="base" latinLnBrk="0" hangingPunct="0">
              <a:lnSpc>
                <a:spcPct val="100000"/>
              </a:lnSpc>
              <a:spcBef>
                <a:spcPts val="600"/>
              </a:spcBef>
              <a:spcAft>
                <a:spcPct val="0"/>
              </a:spcAft>
              <a:buClrTx/>
              <a:buSzTx/>
              <a:buFontTx/>
              <a:buNone/>
              <a:tabLst/>
            </a:pPr>
            <a:r>
              <a:rPr kumimoji="0" lang="en-GB" altLang="en-US" sz="2000" b="1" i="0" u="none" strike="noStrike" cap="none" normalizeH="0" dirty="0" smtClean="0">
                <a:ln>
                  <a:noFill/>
                </a:ln>
                <a:solidFill>
                  <a:srgbClr val="0070C0"/>
                </a:solidFill>
                <a:effectLst/>
                <a:latin typeface="Arial" panose="020B0604020202020204" pitchFamily="34" charset="0"/>
              </a:rPr>
              <a:t>29 January 2020</a:t>
            </a:r>
          </a:p>
          <a:p>
            <a:pPr marL="0" marR="0" lvl="0" indent="0" algn="ctr" defTabSz="914400" rtl="0" eaLnBrk="0" fontAlgn="base" latinLnBrk="0" hangingPunct="0">
              <a:lnSpc>
                <a:spcPct val="100000"/>
              </a:lnSpc>
              <a:spcBef>
                <a:spcPts val="600"/>
              </a:spcBef>
              <a:spcAft>
                <a:spcPct val="0"/>
              </a:spcAft>
              <a:buClrTx/>
              <a:buSzTx/>
              <a:buFontTx/>
              <a:buNone/>
              <a:tabLst/>
            </a:pPr>
            <a:r>
              <a:rPr kumimoji="0" lang="en-GB" altLang="en-US" sz="2000" b="1" i="0" u="none" strike="noStrike" cap="none" normalizeH="0" dirty="0" smtClean="0">
                <a:ln>
                  <a:noFill/>
                </a:ln>
                <a:solidFill>
                  <a:srgbClr val="0070C0"/>
                </a:solidFill>
                <a:effectLst/>
                <a:latin typeface="Arial" panose="020B0604020202020204" pitchFamily="34" charset="0"/>
              </a:rPr>
              <a:t>10 June 2020</a:t>
            </a:r>
          </a:p>
          <a:p>
            <a:pPr marL="0" marR="0" lvl="0" indent="0" algn="l" defTabSz="914400" rtl="0" eaLnBrk="0" fontAlgn="base" latinLnBrk="0" hangingPunct="0">
              <a:lnSpc>
                <a:spcPct val="100000"/>
              </a:lnSpc>
              <a:spcBef>
                <a:spcPts val="600"/>
              </a:spcBef>
              <a:spcAft>
                <a:spcPct val="0"/>
              </a:spcAft>
              <a:buClrTx/>
              <a:buSzTx/>
              <a:buFontTx/>
              <a:buNone/>
              <a:tabLst/>
            </a:pPr>
            <a:endParaRPr lang="en-GB" altLang="en-US" sz="2000" b="1" baseline="0" dirty="0">
              <a:solidFill>
                <a:srgbClr val="0070C0"/>
              </a:solidFill>
              <a:latin typeface="Arial" panose="020B0604020202020204" pitchFamily="34"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en-GB" altLang="en-US" sz="2000" b="1" i="0" u="none" strike="noStrike" cap="none" normalizeH="0" baseline="0" dirty="0" smtClean="0">
                <a:ln>
                  <a:noFill/>
                </a:ln>
                <a:solidFill>
                  <a:srgbClr val="0070C0"/>
                </a:solidFill>
                <a:effectLst/>
                <a:latin typeface="Arial" panose="020B0604020202020204" pitchFamily="34" charset="0"/>
              </a:rPr>
              <a:t> </a:t>
            </a:r>
            <a:endParaRPr kumimoji="0" lang="en-GB" altLang="en-US" sz="2000" b="0" i="0" u="none" strike="noStrike" cap="none" normalizeH="0" baseline="0" dirty="0" smtClean="0">
              <a:ln>
                <a:noFill/>
              </a:ln>
              <a:solidFill>
                <a:srgbClr val="0070C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70C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2833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052736"/>
            <a:ext cx="8568952" cy="2677656"/>
          </a:xfrm>
          <a:prstGeom prst="rect">
            <a:avLst/>
          </a:prstGeom>
        </p:spPr>
        <p:txBody>
          <a:bodyPr wrap="square">
            <a:spAutoFit/>
          </a:bodyPr>
          <a:lstStyle/>
          <a:p>
            <a:r>
              <a:rPr lang="en-GB" sz="2400" b="1" dirty="0"/>
              <a:t>Great Mathematics Lessons</a:t>
            </a:r>
            <a:endParaRPr lang="en-GB" sz="2400" dirty="0"/>
          </a:p>
          <a:p>
            <a:r>
              <a:rPr lang="en-GB" sz="2400" dirty="0"/>
              <a:t> </a:t>
            </a:r>
          </a:p>
          <a:p>
            <a:pPr algn="just"/>
            <a:r>
              <a:rPr lang="en-GB" sz="2400" dirty="0"/>
              <a:t>What elements make for a successful Mathematics Lesson? What does good learning look like? </a:t>
            </a:r>
            <a:r>
              <a:rPr lang="en-GB" sz="2400" dirty="0" smtClean="0"/>
              <a:t>Try and note what you expect to see teachers doing and students doing.</a:t>
            </a:r>
          </a:p>
          <a:p>
            <a:pPr algn="just"/>
            <a:endParaRPr lang="en-GB" sz="2400" dirty="0"/>
          </a:p>
          <a:p>
            <a:pPr algn="just"/>
            <a:r>
              <a:rPr lang="en-GB" sz="2400" dirty="0" smtClean="0"/>
              <a:t>Discuss </a:t>
            </a:r>
            <a:r>
              <a:rPr lang="en-GB" sz="2400" dirty="0"/>
              <a:t>in pairs and list the ten most important elements.</a:t>
            </a:r>
          </a:p>
        </p:txBody>
      </p:sp>
    </p:spTree>
    <p:extLst>
      <p:ext uri="{BB962C8B-B14F-4D97-AF65-F5344CB8AC3E}">
        <p14:creationId xmlns:p14="http://schemas.microsoft.com/office/powerpoint/2010/main" val="13360002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700808"/>
            <a:ext cx="8568952" cy="1938992"/>
          </a:xfrm>
          <a:prstGeom prst="rect">
            <a:avLst/>
          </a:prstGeom>
        </p:spPr>
        <p:txBody>
          <a:bodyPr wrap="square">
            <a:spAutoFit/>
          </a:bodyPr>
          <a:lstStyle/>
          <a:p>
            <a:pPr algn="ctr"/>
            <a:r>
              <a:rPr lang="en-GB" sz="2400" b="1" dirty="0" smtClean="0"/>
              <a:t>NEW OFSTED FRAMEWORK</a:t>
            </a:r>
            <a:endParaRPr lang="en-GB" sz="2400" dirty="0"/>
          </a:p>
          <a:p>
            <a:r>
              <a:rPr lang="en-GB" sz="2400" dirty="0"/>
              <a:t> </a:t>
            </a:r>
          </a:p>
          <a:p>
            <a:pPr algn="just"/>
            <a:r>
              <a:rPr lang="en-GB" sz="2400" dirty="0" smtClean="0"/>
              <a:t>Thinking about your response to the previous task, highlight the OFSTED descriptor for QUALITY OF EDUCATION where you think there is overlap. Discuss the outcomes.</a:t>
            </a:r>
            <a:endParaRPr lang="en-GB" sz="2400" dirty="0"/>
          </a:p>
        </p:txBody>
      </p:sp>
    </p:spTree>
    <p:extLst>
      <p:ext uri="{BB962C8B-B14F-4D97-AF65-F5344CB8AC3E}">
        <p14:creationId xmlns:p14="http://schemas.microsoft.com/office/powerpoint/2010/main" val="675153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404" y="188640"/>
            <a:ext cx="8784976" cy="1589025"/>
          </a:xfrm>
          <a:prstGeom prst="rect">
            <a:avLst/>
          </a:prstGeom>
        </p:spPr>
        <p:txBody>
          <a:bodyPr wrap="square">
            <a:spAutoFit/>
          </a:bodyPr>
          <a:lstStyle/>
          <a:p>
            <a:pPr algn="ctr">
              <a:lnSpc>
                <a:spcPct val="107000"/>
              </a:lnSpc>
              <a:spcBef>
                <a:spcPts val="1150"/>
              </a:spcBef>
              <a:spcAft>
                <a:spcPts val="800"/>
              </a:spcAft>
            </a:pPr>
            <a:r>
              <a:rPr lang="en-GB" sz="3200" b="1" dirty="0" smtClean="0">
                <a:latin typeface="+mj-lt"/>
                <a:cs typeface="Times New Roman" panose="02020603050405020304" pitchFamily="18" charset="0"/>
              </a:rPr>
              <a:t>Future Meeting Focus</a:t>
            </a:r>
            <a:endParaRPr lang="en-GB" sz="2000" dirty="0" smtClean="0">
              <a:latin typeface="+mj-lt"/>
            </a:endParaRPr>
          </a:p>
          <a:p>
            <a:pPr lvl="0">
              <a:lnSpc>
                <a:spcPct val="106000"/>
              </a:lnSpc>
              <a:spcBef>
                <a:spcPts val="1150"/>
              </a:spcBef>
              <a:spcAft>
                <a:spcPts val="800"/>
              </a:spcAft>
            </a:pPr>
            <a:endParaRPr lang="en-GB" sz="1400" dirty="0" smtClean="0">
              <a:latin typeface="+mj-lt"/>
            </a:endParaRPr>
          </a:p>
          <a:p>
            <a:pPr lvl="0">
              <a:lnSpc>
                <a:spcPct val="106000"/>
              </a:lnSpc>
              <a:spcBef>
                <a:spcPts val="1150"/>
              </a:spcBef>
              <a:spcAft>
                <a:spcPts val="800"/>
              </a:spcAft>
            </a:pPr>
            <a:endParaRPr lang="en-GB" sz="1400" dirty="0">
              <a:latin typeface="+mj-lt"/>
            </a:endParaRPr>
          </a:p>
        </p:txBody>
      </p:sp>
      <p:sp>
        <p:nvSpPr>
          <p:cNvPr id="2" name="Rectangle 1"/>
          <p:cNvSpPr/>
          <p:nvPr/>
        </p:nvSpPr>
        <p:spPr>
          <a:xfrm>
            <a:off x="392404" y="1412776"/>
            <a:ext cx="8572084" cy="1938992"/>
          </a:xfrm>
          <a:prstGeom prst="rect">
            <a:avLst/>
          </a:prstGeom>
        </p:spPr>
        <p:txBody>
          <a:bodyPr wrap="square">
            <a:spAutoFit/>
          </a:bodyPr>
          <a:lstStyle/>
          <a:p>
            <a:pPr algn="just"/>
            <a:r>
              <a:rPr lang="en-GB" sz="2400" dirty="0" smtClean="0"/>
              <a:t>The </a:t>
            </a:r>
            <a:r>
              <a:rPr lang="en-GB" sz="2400" dirty="0"/>
              <a:t>LLME forum is for us to discuss items of importance to Mathematics delivery across Hertfordshire and Essex. What might you like to discuss or see discussed in future meetings?</a:t>
            </a:r>
          </a:p>
          <a:p>
            <a:pPr algn="just"/>
            <a:endParaRPr lang="en-GB" sz="2400" dirty="0"/>
          </a:p>
          <a:p>
            <a:pPr algn="just"/>
            <a:endParaRPr lang="en-GB" sz="2400" dirty="0"/>
          </a:p>
        </p:txBody>
      </p:sp>
    </p:spTree>
    <p:extLst>
      <p:ext uri="{BB962C8B-B14F-4D97-AF65-F5344CB8AC3E}">
        <p14:creationId xmlns:p14="http://schemas.microsoft.com/office/powerpoint/2010/main" val="3124582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404" y="188640"/>
            <a:ext cx="8784976" cy="5085366"/>
          </a:xfrm>
          <a:prstGeom prst="rect">
            <a:avLst/>
          </a:prstGeom>
        </p:spPr>
        <p:txBody>
          <a:bodyPr wrap="square">
            <a:spAutoFit/>
          </a:bodyPr>
          <a:lstStyle/>
          <a:p>
            <a:pPr algn="ctr">
              <a:lnSpc>
                <a:spcPct val="107000"/>
              </a:lnSpc>
              <a:spcBef>
                <a:spcPts val="1150"/>
              </a:spcBef>
              <a:spcAft>
                <a:spcPts val="800"/>
              </a:spcAft>
            </a:pPr>
            <a:r>
              <a:rPr lang="en-GB" sz="3200" b="1" dirty="0" smtClean="0">
                <a:latin typeface="+mj-lt"/>
                <a:ea typeface="Times New Roman" panose="02020603050405020304" pitchFamily="18" charset="0"/>
                <a:cs typeface="Times New Roman" panose="02020603050405020304" pitchFamily="18" charset="0"/>
              </a:rPr>
              <a:t>Supporting the Hub</a:t>
            </a:r>
            <a:endParaRPr lang="en-GB" sz="3200" dirty="0">
              <a:latin typeface="+mj-lt"/>
              <a:ea typeface="Times New Roman" panose="02020603050405020304" pitchFamily="18" charset="0"/>
              <a:cs typeface="Times New Roman" panose="02020603050405020304" pitchFamily="18" charset="0"/>
            </a:endParaRPr>
          </a:p>
          <a:p>
            <a:pPr marL="228600">
              <a:lnSpc>
                <a:spcPct val="106000"/>
              </a:lnSpc>
              <a:spcBef>
                <a:spcPts val="1150"/>
              </a:spcBef>
              <a:spcAft>
                <a:spcPts val="800"/>
              </a:spcAft>
            </a:pPr>
            <a:r>
              <a:rPr lang="en-GB" sz="2000" dirty="0">
                <a:latin typeface="+mj-lt"/>
                <a:cs typeface="Times New Roman" panose="02020603050405020304" pitchFamily="18" charset="0"/>
              </a:rPr>
              <a:t> </a:t>
            </a:r>
            <a:endParaRPr lang="en-GB" sz="2000" dirty="0" smtClean="0">
              <a:latin typeface="+mj-lt"/>
            </a:endParaRPr>
          </a:p>
          <a:p>
            <a:pPr lvl="0">
              <a:lnSpc>
                <a:spcPct val="106000"/>
              </a:lnSpc>
              <a:spcBef>
                <a:spcPts val="1150"/>
              </a:spcBef>
              <a:spcAft>
                <a:spcPts val="800"/>
              </a:spcAft>
            </a:pPr>
            <a:r>
              <a:rPr lang="en-GB" sz="2000" dirty="0" smtClean="0">
                <a:latin typeface="+mj-lt"/>
              </a:rPr>
              <a:t>SECONDARY</a:t>
            </a:r>
            <a:r>
              <a:rPr lang="en-GB" sz="2000" dirty="0">
                <a:latin typeface="+mj-lt"/>
              </a:rPr>
              <a:t> </a:t>
            </a:r>
            <a:r>
              <a:rPr lang="en-GB" sz="2000" dirty="0" smtClean="0">
                <a:latin typeface="+mj-lt"/>
              </a:rPr>
              <a:t>ASSISTANCE</a:t>
            </a:r>
          </a:p>
          <a:p>
            <a:pPr lvl="0">
              <a:lnSpc>
                <a:spcPct val="106000"/>
              </a:lnSpc>
              <a:spcBef>
                <a:spcPts val="1150"/>
              </a:spcBef>
              <a:spcAft>
                <a:spcPts val="800"/>
              </a:spcAft>
            </a:pPr>
            <a:endParaRPr lang="en-GB" sz="2000" dirty="0" smtClean="0">
              <a:latin typeface="+mj-lt"/>
            </a:endParaRPr>
          </a:p>
          <a:p>
            <a:pPr lvl="0">
              <a:lnSpc>
                <a:spcPct val="106000"/>
              </a:lnSpc>
              <a:spcBef>
                <a:spcPts val="1150"/>
              </a:spcBef>
              <a:spcAft>
                <a:spcPts val="800"/>
              </a:spcAft>
            </a:pPr>
            <a:endParaRPr lang="en-GB" sz="2000" dirty="0">
              <a:latin typeface="+mj-lt"/>
            </a:endParaRPr>
          </a:p>
          <a:p>
            <a:pPr lvl="0">
              <a:lnSpc>
                <a:spcPct val="106000"/>
              </a:lnSpc>
              <a:spcBef>
                <a:spcPts val="1150"/>
              </a:spcBef>
              <a:spcAft>
                <a:spcPts val="800"/>
              </a:spcAft>
            </a:pPr>
            <a:endParaRPr lang="en-GB" sz="2000" dirty="0">
              <a:latin typeface="+mj-lt"/>
            </a:endParaRPr>
          </a:p>
          <a:p>
            <a:pPr lvl="0">
              <a:lnSpc>
                <a:spcPct val="106000"/>
              </a:lnSpc>
              <a:spcBef>
                <a:spcPts val="1150"/>
              </a:spcBef>
              <a:spcAft>
                <a:spcPts val="800"/>
              </a:spcAft>
            </a:pPr>
            <a:r>
              <a:rPr lang="en-GB" sz="2000" dirty="0" smtClean="0">
                <a:latin typeface="+mj-lt"/>
              </a:rPr>
              <a:t>SLE Support</a:t>
            </a:r>
          </a:p>
          <a:p>
            <a:pPr lvl="0">
              <a:lnSpc>
                <a:spcPct val="106000"/>
              </a:lnSpc>
              <a:spcBef>
                <a:spcPts val="1150"/>
              </a:spcBef>
              <a:spcAft>
                <a:spcPts val="800"/>
              </a:spcAft>
            </a:pPr>
            <a:endParaRPr lang="en-GB" sz="1400" dirty="0" smtClean="0">
              <a:latin typeface="+mj-lt"/>
            </a:endParaRPr>
          </a:p>
          <a:p>
            <a:pPr lvl="0">
              <a:lnSpc>
                <a:spcPct val="106000"/>
              </a:lnSpc>
              <a:spcBef>
                <a:spcPts val="1150"/>
              </a:spcBef>
              <a:spcAft>
                <a:spcPts val="800"/>
              </a:spcAft>
            </a:pPr>
            <a:endParaRPr lang="en-GB" sz="1400" dirty="0">
              <a:latin typeface="+mj-lt"/>
            </a:endParaRPr>
          </a:p>
        </p:txBody>
      </p:sp>
    </p:spTree>
    <p:extLst>
      <p:ext uri="{BB962C8B-B14F-4D97-AF65-F5344CB8AC3E}">
        <p14:creationId xmlns:p14="http://schemas.microsoft.com/office/powerpoint/2010/main" val="1962190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74948" y="2060848"/>
            <a:ext cx="8712200" cy="1944216"/>
          </a:xfrm>
        </p:spPr>
        <p:txBody>
          <a:bodyPr/>
          <a:lstStyle/>
          <a:p>
            <a:pPr marL="0" indent="0"/>
            <a:endParaRPr lang="en-GB" altLang="en-US" sz="2400" b="1" dirty="0">
              <a:solidFill>
                <a:srgbClr val="0070C0"/>
              </a:solidFill>
            </a:endParaRPr>
          </a:p>
          <a:p>
            <a:pPr marL="0" indent="0"/>
            <a:endParaRPr lang="en-GB" altLang="en-US" sz="2400" dirty="0">
              <a:solidFill>
                <a:srgbClr val="0070C0"/>
              </a:solidFill>
            </a:endParaRPr>
          </a:p>
          <a:p>
            <a:pPr marL="0" indent="0"/>
            <a:endParaRPr lang="en-GB" altLang="en-US" sz="2400" dirty="0" smtClean="0">
              <a:solidFill>
                <a:srgbClr val="0070C0"/>
              </a:solidFill>
            </a:endParaRPr>
          </a:p>
          <a:p>
            <a:pPr marL="0" indent="0"/>
            <a:endParaRPr lang="en-GB" altLang="en-US" sz="2400" dirty="0" smtClean="0">
              <a:solidFill>
                <a:srgbClr val="0070C0"/>
              </a:solidFill>
            </a:endParaRPr>
          </a:p>
          <a:p>
            <a:pPr marL="457200" indent="-457200">
              <a:buFont typeface="Arial" panose="020B0604020202020204" pitchFamily="34" charset="0"/>
              <a:buChar char="•"/>
            </a:pPr>
            <a:endParaRPr lang="en-GB" altLang="en-US" sz="2400" dirty="0">
              <a:solidFill>
                <a:srgbClr val="0070C0"/>
              </a:solidFill>
            </a:endParaRPr>
          </a:p>
          <a:p>
            <a:endParaRPr lang="en-GB" dirty="0"/>
          </a:p>
        </p:txBody>
      </p:sp>
      <p:sp>
        <p:nvSpPr>
          <p:cNvPr id="4" name="Rectangle 3"/>
          <p:cNvSpPr/>
          <p:nvPr/>
        </p:nvSpPr>
        <p:spPr>
          <a:xfrm>
            <a:off x="1691680" y="1052736"/>
            <a:ext cx="6336704" cy="3170099"/>
          </a:xfrm>
          <a:prstGeom prst="rect">
            <a:avLst/>
          </a:prstGeom>
        </p:spPr>
        <p:txBody>
          <a:bodyPr wrap="square">
            <a:spAutoFit/>
          </a:bodyPr>
          <a:lstStyle/>
          <a:p>
            <a:r>
              <a:rPr lang="en-GB" sz="2800" b="1" u="sng" dirty="0"/>
              <a:t>LLME Forum Future </a:t>
            </a:r>
            <a:r>
              <a:rPr lang="en-GB" sz="2800" b="1" u="sng" dirty="0" smtClean="0"/>
              <a:t>Dates</a:t>
            </a:r>
          </a:p>
          <a:p>
            <a:endParaRPr lang="en-GB" sz="2800" b="1" dirty="0" smtClean="0"/>
          </a:p>
          <a:p>
            <a:r>
              <a:rPr lang="en-GB" sz="2800" b="1" dirty="0" smtClean="0"/>
              <a:t>9 October 2019   	2pm to 4pm</a:t>
            </a:r>
            <a:endParaRPr lang="en-GB" sz="2800" b="1" dirty="0"/>
          </a:p>
          <a:p>
            <a:r>
              <a:rPr lang="en-GB" sz="2800" b="1" dirty="0" smtClean="0"/>
              <a:t>29 January 2020	2pm to 4pm</a:t>
            </a:r>
          </a:p>
          <a:p>
            <a:r>
              <a:rPr lang="en-GB" sz="2800" b="1" dirty="0" smtClean="0"/>
              <a:t>10 June 2020		2pm to 4pm</a:t>
            </a:r>
          </a:p>
          <a:p>
            <a:endParaRPr lang="en-GB" sz="2000" b="1" dirty="0" smtClean="0"/>
          </a:p>
          <a:p>
            <a:pPr algn="just"/>
            <a:endParaRPr lang="en-GB" sz="2000" dirty="0"/>
          </a:p>
          <a:p>
            <a:pPr algn="just"/>
            <a:endParaRPr lang="en-GB" sz="2000" dirty="0" smtClean="0"/>
          </a:p>
        </p:txBody>
      </p:sp>
    </p:spTree>
    <p:extLst>
      <p:ext uri="{BB962C8B-B14F-4D97-AF65-F5344CB8AC3E}">
        <p14:creationId xmlns:p14="http://schemas.microsoft.com/office/powerpoint/2010/main" val="3814288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39752" y="116634"/>
            <a:ext cx="5400600" cy="463897"/>
          </a:xfrm>
        </p:spPr>
        <p:txBody>
          <a:bodyPr/>
          <a:lstStyle/>
          <a:p>
            <a:pPr marL="0" indent="0"/>
            <a:r>
              <a:rPr lang="en-GB" altLang="en-US" dirty="0" smtClean="0">
                <a:solidFill>
                  <a:schemeClr val="tx2">
                    <a:lumMod val="75000"/>
                  </a:schemeClr>
                </a:solidFill>
              </a:rPr>
              <a:t>LLME – What is this forum for?</a:t>
            </a:r>
            <a:endParaRPr lang="en-GB" altLang="en-US" dirty="0">
              <a:solidFill>
                <a:schemeClr val="tx2">
                  <a:lumMod val="75000"/>
                </a:schemeClr>
              </a:solidFill>
            </a:endParaRPr>
          </a:p>
        </p:txBody>
      </p:sp>
      <p:sp>
        <p:nvSpPr>
          <p:cNvPr id="3" name="Content Placeholder 2"/>
          <p:cNvSpPr>
            <a:spLocks noGrp="1"/>
          </p:cNvSpPr>
          <p:nvPr>
            <p:ph idx="4294967295"/>
          </p:nvPr>
        </p:nvSpPr>
        <p:spPr>
          <a:xfrm>
            <a:off x="107504" y="908720"/>
            <a:ext cx="8856984" cy="4752528"/>
          </a:xfrm>
        </p:spPr>
        <p:txBody>
          <a:bodyPr/>
          <a:lstStyle/>
          <a:p>
            <a:pPr marL="0" indent="0"/>
            <a:r>
              <a:rPr lang="en-GB" altLang="en-US" b="1" dirty="0" smtClean="0">
                <a:solidFill>
                  <a:srgbClr val="0070C0"/>
                </a:solidFill>
              </a:rPr>
              <a:t>LLME - Local Leaders of Mathematics Education</a:t>
            </a:r>
          </a:p>
          <a:p>
            <a:pPr marL="0" indent="0">
              <a:spcBef>
                <a:spcPts val="0"/>
              </a:spcBef>
            </a:pPr>
            <a:endParaRPr lang="en-GB" altLang="en-US" sz="2400" b="1" dirty="0">
              <a:solidFill>
                <a:srgbClr val="0070C0"/>
              </a:solidFill>
            </a:endParaRPr>
          </a:p>
          <a:p>
            <a:pPr marL="0" indent="0"/>
            <a:r>
              <a:rPr lang="en-GB" altLang="en-US" sz="1800" b="1" dirty="0" smtClean="0">
                <a:solidFill>
                  <a:srgbClr val="0070C0"/>
                </a:solidFill>
              </a:rPr>
              <a:t>SLEs, PD Leads, Primary Mastery Specialists, </a:t>
            </a:r>
          </a:p>
          <a:p>
            <a:pPr marL="0" indent="0"/>
            <a:r>
              <a:rPr lang="en-GB" altLang="en-US" sz="1800" b="1" dirty="0" smtClean="0">
                <a:solidFill>
                  <a:srgbClr val="0070C0"/>
                </a:solidFill>
              </a:rPr>
              <a:t>Secondary Mastery Specialists, Local Maths Consultants</a:t>
            </a:r>
            <a:endParaRPr lang="en-GB" altLang="en-US" sz="1800" dirty="0" smtClean="0">
              <a:solidFill>
                <a:srgbClr val="0070C0"/>
              </a:solidFill>
            </a:endParaRPr>
          </a:p>
          <a:p>
            <a:pPr marL="457200" indent="-457200">
              <a:spcBef>
                <a:spcPts val="0"/>
              </a:spcBef>
              <a:buFont typeface="Arial" panose="020B0604020202020204" pitchFamily="34" charset="0"/>
              <a:buChar char="•"/>
            </a:pPr>
            <a:endParaRPr lang="en-GB" altLang="en-US" sz="2400" dirty="0">
              <a:solidFill>
                <a:srgbClr val="0070C0"/>
              </a:solidFill>
            </a:endParaRPr>
          </a:p>
          <a:p>
            <a:pPr marL="0" indent="0" algn="just"/>
            <a:r>
              <a:rPr lang="en-GB" sz="2000" i="1" dirty="0" smtClean="0"/>
              <a:t>Remit - Facilitate system wide improvement by extending leadership skills, deepening understanding of great Mathematics teaching and discussion of other issues relating to Mathematics.</a:t>
            </a:r>
          </a:p>
          <a:p>
            <a:pPr marL="0" indent="0" algn="just">
              <a:spcBef>
                <a:spcPts val="0"/>
              </a:spcBef>
            </a:pPr>
            <a:endParaRPr lang="en-GB" i="1" dirty="0"/>
          </a:p>
          <a:p>
            <a:pPr marL="0" indent="0" algn="just"/>
            <a:r>
              <a:rPr lang="en-GB" sz="2000" i="1" dirty="0" smtClean="0"/>
              <a:t>Focus Points:</a:t>
            </a:r>
          </a:p>
          <a:p>
            <a:pPr marL="1706563" indent="0" algn="just">
              <a:buFont typeface="Arial" panose="020B0604020202020204" pitchFamily="34" charset="0"/>
              <a:buChar char="•"/>
            </a:pPr>
            <a:r>
              <a:rPr lang="en-GB" sz="2000" i="1" dirty="0" smtClean="0"/>
              <a:t>Mastery</a:t>
            </a:r>
          </a:p>
          <a:p>
            <a:pPr marL="1706563" indent="0" algn="just">
              <a:buFont typeface="Arial" panose="020B0604020202020204" pitchFamily="34" charset="0"/>
              <a:buChar char="•"/>
            </a:pPr>
            <a:r>
              <a:rPr lang="en-GB" sz="2000" i="1" dirty="0" smtClean="0"/>
              <a:t>Enhancing Leadership Capacity</a:t>
            </a:r>
          </a:p>
          <a:p>
            <a:pPr marL="1706563" indent="0" algn="just">
              <a:buFont typeface="Arial" panose="020B0604020202020204" pitchFamily="34" charset="0"/>
              <a:buChar char="•"/>
            </a:pPr>
            <a:r>
              <a:rPr lang="en-GB" sz="2000" i="1" dirty="0" smtClean="0"/>
              <a:t>Steering National Mathematics Hub Agenda</a:t>
            </a:r>
            <a:endParaRPr lang="en-GB" sz="2000" i="1" dirty="0"/>
          </a:p>
        </p:txBody>
      </p:sp>
    </p:spTree>
    <p:extLst>
      <p:ext uri="{BB962C8B-B14F-4D97-AF65-F5344CB8AC3E}">
        <p14:creationId xmlns:p14="http://schemas.microsoft.com/office/powerpoint/2010/main" val="3473223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504" y="980728"/>
            <a:ext cx="7924800" cy="463897"/>
          </a:xfrm>
        </p:spPr>
        <p:txBody>
          <a:bodyPr/>
          <a:lstStyle/>
          <a:p>
            <a:pPr marL="0" indent="0"/>
            <a:r>
              <a:rPr lang="en-GB" altLang="en-US" dirty="0" smtClean="0">
                <a:solidFill>
                  <a:schemeClr val="tx2">
                    <a:lumMod val="75000"/>
                  </a:schemeClr>
                </a:solidFill>
              </a:rPr>
              <a:t> Hub Personnel </a:t>
            </a:r>
            <a:endParaRPr lang="en-GB" altLang="en-US" dirty="0">
              <a:solidFill>
                <a:schemeClr val="tx2">
                  <a:lumMod val="75000"/>
                </a:schemeClr>
              </a:solidFill>
            </a:endParaRPr>
          </a:p>
        </p:txBody>
      </p:sp>
      <p:sp>
        <p:nvSpPr>
          <p:cNvPr id="3" name="Content Placeholder 2"/>
          <p:cNvSpPr>
            <a:spLocks noGrp="1"/>
          </p:cNvSpPr>
          <p:nvPr>
            <p:ph idx="4294967295"/>
          </p:nvPr>
        </p:nvSpPr>
        <p:spPr>
          <a:xfrm>
            <a:off x="0" y="1471159"/>
            <a:ext cx="8785225" cy="4194075"/>
          </a:xfrm>
        </p:spPr>
        <p:txBody>
          <a:bodyPr/>
          <a:lstStyle/>
          <a:p>
            <a:pPr marL="457200" indent="-457200">
              <a:buFont typeface="Arial" panose="020B0604020202020204" pitchFamily="34" charset="0"/>
              <a:buChar char="•"/>
            </a:pPr>
            <a:r>
              <a:rPr lang="en-GB" altLang="en-US" sz="2000" b="1" dirty="0" smtClean="0">
                <a:solidFill>
                  <a:srgbClr val="0070C0"/>
                </a:solidFill>
                <a:latin typeface="+mj-lt"/>
              </a:rPr>
              <a:t>David Grant – Maths Hub Lead (Level 3 Lead)</a:t>
            </a:r>
          </a:p>
          <a:p>
            <a:pPr marL="457200" indent="-457200">
              <a:buFont typeface="Arial" panose="020B0604020202020204" pitchFamily="34" charset="0"/>
              <a:buChar char="•"/>
            </a:pPr>
            <a:r>
              <a:rPr lang="en-GB" altLang="en-US" sz="2000" b="1" dirty="0" smtClean="0">
                <a:solidFill>
                  <a:srgbClr val="0070C0"/>
                </a:solidFill>
                <a:latin typeface="+mj-lt"/>
              </a:rPr>
              <a:t>Helen Mason-Smith – Project Manager</a:t>
            </a:r>
          </a:p>
          <a:p>
            <a:pPr marL="457200" indent="-457200">
              <a:buFont typeface="Arial" panose="020B0604020202020204" pitchFamily="34" charset="0"/>
              <a:buChar char="•"/>
            </a:pPr>
            <a:r>
              <a:rPr lang="en-GB" altLang="en-US" sz="2000" b="1" dirty="0" smtClean="0">
                <a:solidFill>
                  <a:srgbClr val="0070C0"/>
                </a:solidFill>
                <a:latin typeface="+mj-lt"/>
              </a:rPr>
              <a:t>Kirsty Pettinger – Teaching for Mastery Lead (Primary)</a:t>
            </a:r>
          </a:p>
          <a:p>
            <a:pPr marL="457200" indent="-457200">
              <a:buFont typeface="Arial" panose="020B0604020202020204" pitchFamily="34" charset="0"/>
              <a:buChar char="•"/>
            </a:pPr>
            <a:r>
              <a:rPr lang="en-GB" altLang="en-US" sz="2000" b="1" dirty="0" smtClean="0">
                <a:solidFill>
                  <a:srgbClr val="0070C0"/>
                </a:solidFill>
                <a:latin typeface="+mj-lt"/>
              </a:rPr>
              <a:t>Irina Tolchenova - </a:t>
            </a:r>
            <a:r>
              <a:rPr lang="en-GB" altLang="en-US" sz="2000" b="1" dirty="0">
                <a:solidFill>
                  <a:srgbClr val="0070C0"/>
                </a:solidFill>
                <a:latin typeface="+mj-lt"/>
              </a:rPr>
              <a:t>Teaching for Mastery Lead </a:t>
            </a:r>
            <a:r>
              <a:rPr lang="en-GB" altLang="en-US" sz="2000" b="1" dirty="0" smtClean="0">
                <a:solidFill>
                  <a:srgbClr val="0070C0"/>
                </a:solidFill>
                <a:latin typeface="+mj-lt"/>
              </a:rPr>
              <a:t>(Secondary)</a:t>
            </a:r>
          </a:p>
          <a:p>
            <a:pPr marL="457200" indent="-457200">
              <a:buFont typeface="Arial" panose="020B0604020202020204" pitchFamily="34" charset="0"/>
              <a:buChar char="•"/>
            </a:pPr>
            <a:r>
              <a:rPr lang="en-GB" altLang="en-US" sz="2000" b="1" dirty="0" smtClean="0">
                <a:solidFill>
                  <a:srgbClr val="0070C0"/>
                </a:solidFill>
                <a:latin typeface="+mj-lt"/>
              </a:rPr>
              <a:t>Sally Barker – Assistant Teaching for Mastery Lead (Primary)</a:t>
            </a:r>
          </a:p>
          <a:p>
            <a:pPr marL="457200" indent="-457200">
              <a:buFont typeface="Arial" panose="020B0604020202020204" pitchFamily="34" charset="0"/>
              <a:buChar char="•"/>
            </a:pPr>
            <a:r>
              <a:rPr lang="en-GB" altLang="en-US" sz="2000" b="1" dirty="0" smtClean="0">
                <a:solidFill>
                  <a:srgbClr val="0070C0"/>
                </a:solidFill>
                <a:latin typeface="+mj-lt"/>
              </a:rPr>
              <a:t>Zoe Akers – Assistant Teaching for Mastery Lead (Primary)</a:t>
            </a:r>
          </a:p>
          <a:p>
            <a:pPr marL="457200" indent="-457200">
              <a:buFont typeface="Arial" panose="020B0604020202020204" pitchFamily="34" charset="0"/>
              <a:buChar char="•"/>
            </a:pPr>
            <a:r>
              <a:rPr lang="en-GB" altLang="en-US" sz="2000" b="1" dirty="0" smtClean="0">
                <a:solidFill>
                  <a:srgbClr val="0070C0"/>
                </a:solidFill>
                <a:latin typeface="+mj-lt"/>
              </a:rPr>
              <a:t>Lucy Froude – Outreach Administrator (Teaching for Mastery) </a:t>
            </a:r>
            <a:endParaRPr lang="en-GB" altLang="en-US" sz="2000" b="1" dirty="0" smtClean="0">
              <a:solidFill>
                <a:srgbClr val="00B0F0"/>
              </a:solidFill>
              <a:latin typeface="+mj-lt"/>
            </a:endParaRPr>
          </a:p>
          <a:p>
            <a:pPr marL="0" indent="0"/>
            <a:endParaRPr lang="en-GB" altLang="en-US" dirty="0">
              <a:solidFill>
                <a:srgbClr val="0070C0"/>
              </a:solidFill>
            </a:endParaRPr>
          </a:p>
          <a:p>
            <a:pPr marL="0" indent="0"/>
            <a:r>
              <a:rPr lang="en-GB" altLang="en-US" dirty="0" smtClean="0">
                <a:solidFill>
                  <a:srgbClr val="0070C0"/>
                </a:solidFill>
                <a:hlinkClick r:id="rId2"/>
              </a:rPr>
              <a:t>david.grant@matrixmathshub.co.uk</a:t>
            </a:r>
            <a:endParaRPr lang="en-GB" altLang="en-US" dirty="0" smtClean="0">
              <a:solidFill>
                <a:srgbClr val="0070C0"/>
              </a:solidFill>
            </a:endParaRPr>
          </a:p>
          <a:p>
            <a:pPr marL="0" indent="0"/>
            <a:r>
              <a:rPr lang="en-GB" altLang="en-US" sz="2400" dirty="0" smtClean="0">
                <a:solidFill>
                  <a:srgbClr val="0070C0"/>
                </a:solidFill>
                <a:hlinkClick r:id="rId3"/>
              </a:rPr>
              <a:t>helen.mason-smith@matrixmathshub.co.uk</a:t>
            </a:r>
            <a:endParaRPr lang="en-GB" altLang="en-US" sz="2400" dirty="0" smtClean="0">
              <a:solidFill>
                <a:srgbClr val="0070C0"/>
              </a:solidFill>
            </a:endParaRPr>
          </a:p>
          <a:p>
            <a:pPr marL="0" indent="0"/>
            <a:endParaRPr lang="en-GB" altLang="en-US" sz="2400" dirty="0">
              <a:solidFill>
                <a:srgbClr val="0070C0"/>
              </a:solidFill>
            </a:endParaRPr>
          </a:p>
          <a:p>
            <a:endParaRPr lang="en-GB" dirty="0"/>
          </a:p>
        </p:txBody>
      </p:sp>
    </p:spTree>
    <p:extLst>
      <p:ext uri="{BB962C8B-B14F-4D97-AF65-F5344CB8AC3E}">
        <p14:creationId xmlns:p14="http://schemas.microsoft.com/office/powerpoint/2010/main" val="421070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8720" y="332656"/>
            <a:ext cx="5904656" cy="504056"/>
          </a:xfrm>
        </p:spPr>
        <p:txBody>
          <a:bodyPr/>
          <a:lstStyle/>
          <a:p>
            <a:pPr marL="0" indent="0" algn="ctr"/>
            <a:r>
              <a:rPr lang="en-GB" altLang="en-US" sz="3200" dirty="0" smtClean="0">
                <a:solidFill>
                  <a:schemeClr val="tx2">
                    <a:lumMod val="75000"/>
                  </a:schemeClr>
                </a:solidFill>
              </a:rPr>
              <a:t>Maths Hub Update</a:t>
            </a:r>
            <a:endParaRPr lang="en-GB" altLang="en-US" sz="3200" dirty="0">
              <a:solidFill>
                <a:schemeClr val="tx2">
                  <a:lumMod val="75000"/>
                </a:schemeClr>
              </a:solidFill>
            </a:endParaRPr>
          </a:p>
        </p:txBody>
      </p:sp>
      <p:sp>
        <p:nvSpPr>
          <p:cNvPr id="3" name="Content Placeholder 2"/>
          <p:cNvSpPr>
            <a:spLocks noGrp="1"/>
          </p:cNvSpPr>
          <p:nvPr>
            <p:ph idx="4294967295"/>
          </p:nvPr>
        </p:nvSpPr>
        <p:spPr>
          <a:xfrm>
            <a:off x="274948" y="2060848"/>
            <a:ext cx="8712200" cy="1944216"/>
          </a:xfrm>
        </p:spPr>
        <p:txBody>
          <a:bodyPr/>
          <a:lstStyle/>
          <a:p>
            <a:pPr marL="0" indent="0"/>
            <a:endParaRPr lang="en-GB" altLang="en-US" sz="2400" b="1" dirty="0">
              <a:solidFill>
                <a:srgbClr val="0070C0"/>
              </a:solidFill>
            </a:endParaRPr>
          </a:p>
          <a:p>
            <a:pPr marL="0" indent="0"/>
            <a:endParaRPr lang="en-GB" altLang="en-US" sz="2400" dirty="0" smtClean="0">
              <a:solidFill>
                <a:srgbClr val="0070C0"/>
              </a:solidFill>
            </a:endParaRPr>
          </a:p>
          <a:p>
            <a:pPr marL="0" indent="0"/>
            <a:r>
              <a:rPr lang="en-GB" altLang="en-US" sz="2400" dirty="0" smtClean="0">
                <a:solidFill>
                  <a:srgbClr val="0070C0"/>
                </a:solidFill>
              </a:rPr>
              <a:t> </a:t>
            </a:r>
            <a:endParaRPr lang="en-GB" altLang="en-US" sz="2400" dirty="0">
              <a:solidFill>
                <a:srgbClr val="0070C0"/>
              </a:solidFill>
            </a:endParaRPr>
          </a:p>
          <a:p>
            <a:pPr marL="0" indent="0"/>
            <a:endParaRPr lang="en-GB" altLang="en-US" sz="2400" dirty="0">
              <a:solidFill>
                <a:srgbClr val="0070C0"/>
              </a:solidFill>
            </a:endParaRPr>
          </a:p>
          <a:p>
            <a:pPr marL="0" indent="0"/>
            <a:endParaRPr lang="en-GB" altLang="en-US" sz="2400" dirty="0" smtClean="0">
              <a:solidFill>
                <a:srgbClr val="0070C0"/>
              </a:solidFill>
            </a:endParaRPr>
          </a:p>
          <a:p>
            <a:pPr marL="0" indent="0"/>
            <a:endParaRPr lang="en-GB" altLang="en-US" sz="2400" dirty="0" smtClean="0">
              <a:solidFill>
                <a:srgbClr val="0070C0"/>
              </a:solidFill>
            </a:endParaRPr>
          </a:p>
          <a:p>
            <a:pPr marL="457200" indent="-457200">
              <a:buFont typeface="Arial" panose="020B0604020202020204" pitchFamily="34" charset="0"/>
              <a:buChar char="•"/>
            </a:pPr>
            <a:endParaRPr lang="en-GB" altLang="en-US" sz="2400" dirty="0">
              <a:solidFill>
                <a:srgbClr val="0070C0"/>
              </a:solidFill>
            </a:endParaRPr>
          </a:p>
          <a:p>
            <a:endParaRPr lang="en-GB" dirty="0"/>
          </a:p>
        </p:txBody>
      </p:sp>
      <p:sp>
        <p:nvSpPr>
          <p:cNvPr id="5" name="Rectangle 4"/>
          <p:cNvSpPr/>
          <p:nvPr/>
        </p:nvSpPr>
        <p:spPr>
          <a:xfrm>
            <a:off x="179512" y="1124744"/>
            <a:ext cx="8617533" cy="3560975"/>
          </a:xfrm>
          <a:prstGeom prst="rect">
            <a:avLst/>
          </a:prstGeom>
        </p:spPr>
        <p:txBody>
          <a:bodyPr wrap="square">
            <a:spAutoFit/>
          </a:bodyPr>
          <a:lstStyle/>
          <a:p>
            <a:pPr>
              <a:lnSpc>
                <a:spcPct val="115000"/>
              </a:lnSpc>
              <a:spcAft>
                <a:spcPts val="0"/>
              </a:spcAft>
            </a:pPr>
            <a:r>
              <a:rPr lang="en-GB" sz="2800" dirty="0" smtClean="0">
                <a:latin typeface="Arial" panose="020B0604020202020204" pitchFamily="34" charset="0"/>
                <a:ea typeface="Calibri" panose="020F0502020204030204" pitchFamily="34" charset="0"/>
                <a:cs typeface="Times New Roman" panose="02020603050405020304" pitchFamily="18" charset="0"/>
              </a:rPr>
              <a:t>New Essex Hub – will be based in St Thomas More’s Catholic Primary School, Colchester</a:t>
            </a:r>
          </a:p>
          <a:p>
            <a:pPr>
              <a:lnSpc>
                <a:spcPct val="115000"/>
              </a:lnSpc>
              <a:spcAft>
                <a:spcPts val="0"/>
              </a:spcAft>
            </a:pPr>
            <a:endParaRPr lang="en-GB" sz="28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2800" dirty="0" smtClean="0">
                <a:latin typeface="Arial" panose="020B0604020202020204" pitchFamily="34" charset="0"/>
                <a:ea typeface="Calibri" panose="020F0502020204030204" pitchFamily="34" charset="0"/>
                <a:cs typeface="Times New Roman" panose="02020603050405020304" pitchFamily="18" charset="0"/>
              </a:rPr>
              <a:t>2019-20 : No Change (Transition in the background)</a:t>
            </a:r>
          </a:p>
          <a:p>
            <a:pPr>
              <a:lnSpc>
                <a:spcPct val="115000"/>
              </a:lnSpc>
              <a:spcAft>
                <a:spcPts val="0"/>
              </a:spcAft>
            </a:pPr>
            <a:endParaRPr lang="en-GB" sz="28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2800" dirty="0" smtClean="0">
                <a:latin typeface="Arial" panose="020B0604020202020204" pitchFamily="34" charset="0"/>
                <a:ea typeface="Calibri" panose="020F0502020204030204" pitchFamily="34" charset="0"/>
                <a:cs typeface="Times New Roman" panose="02020603050405020304" pitchFamily="18" charset="0"/>
              </a:rPr>
              <a:t>2020-21 : New Hub up and running</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2800" dirty="0">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5449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8720" y="332656"/>
            <a:ext cx="5904656" cy="504056"/>
          </a:xfrm>
        </p:spPr>
        <p:txBody>
          <a:bodyPr/>
          <a:lstStyle/>
          <a:p>
            <a:pPr marL="0" indent="0" algn="ctr"/>
            <a:r>
              <a:rPr lang="en-GB" altLang="en-US" sz="3200" dirty="0" smtClean="0">
                <a:solidFill>
                  <a:schemeClr val="tx2">
                    <a:lumMod val="75000"/>
                  </a:schemeClr>
                </a:solidFill>
              </a:rPr>
              <a:t>Maths Hub Update</a:t>
            </a:r>
            <a:endParaRPr lang="en-GB" altLang="en-US" sz="3200" dirty="0">
              <a:solidFill>
                <a:schemeClr val="tx2">
                  <a:lumMod val="75000"/>
                </a:schemeClr>
              </a:solidFill>
            </a:endParaRPr>
          </a:p>
        </p:txBody>
      </p:sp>
      <p:sp>
        <p:nvSpPr>
          <p:cNvPr id="3" name="Content Placeholder 2"/>
          <p:cNvSpPr>
            <a:spLocks noGrp="1"/>
          </p:cNvSpPr>
          <p:nvPr>
            <p:ph idx="4294967295"/>
          </p:nvPr>
        </p:nvSpPr>
        <p:spPr>
          <a:xfrm>
            <a:off x="274948" y="2060848"/>
            <a:ext cx="8712200" cy="1944216"/>
          </a:xfrm>
        </p:spPr>
        <p:txBody>
          <a:bodyPr/>
          <a:lstStyle/>
          <a:p>
            <a:pPr marL="0" indent="0"/>
            <a:endParaRPr lang="en-GB" altLang="en-US" sz="2400" b="1" dirty="0">
              <a:solidFill>
                <a:srgbClr val="0070C0"/>
              </a:solidFill>
            </a:endParaRPr>
          </a:p>
          <a:p>
            <a:pPr marL="0" indent="0"/>
            <a:endParaRPr lang="en-GB" altLang="en-US" sz="2400" dirty="0" smtClean="0">
              <a:solidFill>
                <a:srgbClr val="0070C0"/>
              </a:solidFill>
            </a:endParaRPr>
          </a:p>
          <a:p>
            <a:pPr marL="0" indent="0"/>
            <a:r>
              <a:rPr lang="en-GB" altLang="en-US" sz="2400" dirty="0" smtClean="0">
                <a:solidFill>
                  <a:srgbClr val="0070C0"/>
                </a:solidFill>
              </a:rPr>
              <a:t> </a:t>
            </a:r>
            <a:endParaRPr lang="en-GB" altLang="en-US" sz="2400" dirty="0">
              <a:solidFill>
                <a:srgbClr val="0070C0"/>
              </a:solidFill>
            </a:endParaRPr>
          </a:p>
          <a:p>
            <a:pPr marL="0" indent="0"/>
            <a:endParaRPr lang="en-GB" altLang="en-US" sz="2400" dirty="0">
              <a:solidFill>
                <a:srgbClr val="0070C0"/>
              </a:solidFill>
            </a:endParaRPr>
          </a:p>
          <a:p>
            <a:pPr marL="0" indent="0"/>
            <a:endParaRPr lang="en-GB" altLang="en-US" sz="2400" dirty="0" smtClean="0">
              <a:solidFill>
                <a:srgbClr val="0070C0"/>
              </a:solidFill>
            </a:endParaRPr>
          </a:p>
          <a:p>
            <a:pPr marL="0" indent="0"/>
            <a:endParaRPr lang="en-GB" altLang="en-US" sz="2400" dirty="0" smtClean="0">
              <a:solidFill>
                <a:srgbClr val="0070C0"/>
              </a:solidFill>
            </a:endParaRPr>
          </a:p>
          <a:p>
            <a:pPr marL="457200" indent="-457200">
              <a:buFont typeface="Arial" panose="020B0604020202020204" pitchFamily="34" charset="0"/>
              <a:buChar char="•"/>
            </a:pPr>
            <a:endParaRPr lang="en-GB" altLang="en-US" sz="2400" dirty="0">
              <a:solidFill>
                <a:srgbClr val="0070C0"/>
              </a:solidFill>
            </a:endParaRP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823012"/>
            <a:ext cx="8879644" cy="5859270"/>
          </a:xfrm>
          <a:prstGeom prst="rect">
            <a:avLst/>
          </a:prstGeom>
        </p:spPr>
      </p:pic>
    </p:spTree>
    <p:extLst>
      <p:ext uri="{BB962C8B-B14F-4D97-AF65-F5344CB8AC3E}">
        <p14:creationId xmlns:p14="http://schemas.microsoft.com/office/powerpoint/2010/main" val="2138034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8720" y="332656"/>
            <a:ext cx="5904656" cy="504056"/>
          </a:xfrm>
        </p:spPr>
        <p:txBody>
          <a:bodyPr/>
          <a:lstStyle/>
          <a:p>
            <a:pPr marL="0" indent="0" algn="ctr"/>
            <a:r>
              <a:rPr lang="en-GB" altLang="en-US" sz="3200" dirty="0" smtClean="0">
                <a:solidFill>
                  <a:schemeClr val="tx2">
                    <a:lumMod val="75000"/>
                  </a:schemeClr>
                </a:solidFill>
              </a:rPr>
              <a:t>Maths Hub Update</a:t>
            </a:r>
            <a:endParaRPr lang="en-GB" altLang="en-US" sz="3200" dirty="0">
              <a:solidFill>
                <a:schemeClr val="tx2">
                  <a:lumMod val="75000"/>
                </a:schemeClr>
              </a:solidFill>
            </a:endParaRPr>
          </a:p>
        </p:txBody>
      </p:sp>
      <p:sp>
        <p:nvSpPr>
          <p:cNvPr id="3" name="Content Placeholder 2"/>
          <p:cNvSpPr>
            <a:spLocks noGrp="1"/>
          </p:cNvSpPr>
          <p:nvPr>
            <p:ph idx="4294967295"/>
          </p:nvPr>
        </p:nvSpPr>
        <p:spPr>
          <a:xfrm>
            <a:off x="274948" y="2060848"/>
            <a:ext cx="8712200" cy="1944216"/>
          </a:xfrm>
        </p:spPr>
        <p:txBody>
          <a:bodyPr/>
          <a:lstStyle/>
          <a:p>
            <a:pPr marL="0" indent="0"/>
            <a:endParaRPr lang="en-GB" altLang="en-US" sz="2400" b="1" dirty="0">
              <a:solidFill>
                <a:srgbClr val="0070C0"/>
              </a:solidFill>
            </a:endParaRPr>
          </a:p>
          <a:p>
            <a:pPr marL="0" indent="0"/>
            <a:endParaRPr lang="en-GB" altLang="en-US" sz="2400" dirty="0" smtClean="0">
              <a:solidFill>
                <a:srgbClr val="0070C0"/>
              </a:solidFill>
            </a:endParaRPr>
          </a:p>
          <a:p>
            <a:pPr marL="0" indent="0"/>
            <a:r>
              <a:rPr lang="en-GB" altLang="en-US" sz="2400" dirty="0" smtClean="0">
                <a:solidFill>
                  <a:srgbClr val="0070C0"/>
                </a:solidFill>
              </a:rPr>
              <a:t> </a:t>
            </a:r>
            <a:endParaRPr lang="en-GB" altLang="en-US" sz="2400" dirty="0">
              <a:solidFill>
                <a:srgbClr val="0070C0"/>
              </a:solidFill>
            </a:endParaRPr>
          </a:p>
          <a:p>
            <a:pPr marL="0" indent="0"/>
            <a:endParaRPr lang="en-GB" altLang="en-US" sz="2400" dirty="0">
              <a:solidFill>
                <a:srgbClr val="0070C0"/>
              </a:solidFill>
            </a:endParaRPr>
          </a:p>
          <a:p>
            <a:pPr marL="0" indent="0"/>
            <a:endParaRPr lang="en-GB" altLang="en-US" sz="2400" dirty="0" smtClean="0">
              <a:solidFill>
                <a:srgbClr val="0070C0"/>
              </a:solidFill>
            </a:endParaRPr>
          </a:p>
          <a:p>
            <a:pPr marL="0" indent="0"/>
            <a:endParaRPr lang="en-GB" altLang="en-US" sz="2400" dirty="0" smtClean="0">
              <a:solidFill>
                <a:srgbClr val="0070C0"/>
              </a:solidFill>
            </a:endParaRPr>
          </a:p>
          <a:p>
            <a:pPr marL="457200" indent="-457200">
              <a:buFont typeface="Arial" panose="020B0604020202020204" pitchFamily="34" charset="0"/>
              <a:buChar char="•"/>
            </a:pPr>
            <a:endParaRPr lang="en-GB" altLang="en-US" sz="2400" dirty="0">
              <a:solidFill>
                <a:srgbClr val="0070C0"/>
              </a:solidFill>
            </a:endParaRPr>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814264"/>
            <a:ext cx="8928992" cy="5855096"/>
          </a:xfrm>
          <a:prstGeom prst="rect">
            <a:avLst/>
          </a:prstGeom>
        </p:spPr>
      </p:pic>
    </p:spTree>
    <p:extLst>
      <p:ext uri="{BB962C8B-B14F-4D97-AF65-F5344CB8AC3E}">
        <p14:creationId xmlns:p14="http://schemas.microsoft.com/office/powerpoint/2010/main" val="994848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504" y="980728"/>
            <a:ext cx="7924800" cy="463897"/>
          </a:xfrm>
        </p:spPr>
        <p:txBody>
          <a:bodyPr/>
          <a:lstStyle/>
          <a:p>
            <a:pPr marL="0" indent="0"/>
            <a:r>
              <a:rPr lang="en-GB" altLang="en-US" dirty="0" smtClean="0">
                <a:solidFill>
                  <a:schemeClr val="tx2">
                    <a:lumMod val="75000"/>
                  </a:schemeClr>
                </a:solidFill>
              </a:rPr>
              <a:t> Essex Hub Personnel </a:t>
            </a:r>
            <a:endParaRPr lang="en-GB" altLang="en-US" dirty="0">
              <a:solidFill>
                <a:schemeClr val="tx2">
                  <a:lumMod val="75000"/>
                </a:schemeClr>
              </a:solidFill>
            </a:endParaRPr>
          </a:p>
        </p:txBody>
      </p:sp>
      <p:sp>
        <p:nvSpPr>
          <p:cNvPr id="3" name="Content Placeholder 2"/>
          <p:cNvSpPr>
            <a:spLocks noGrp="1"/>
          </p:cNvSpPr>
          <p:nvPr>
            <p:ph idx="4294967295"/>
          </p:nvPr>
        </p:nvSpPr>
        <p:spPr>
          <a:xfrm>
            <a:off x="35739" y="1844824"/>
            <a:ext cx="8785225" cy="1237761"/>
          </a:xfrm>
        </p:spPr>
        <p:txBody>
          <a:bodyPr/>
          <a:lstStyle/>
          <a:p>
            <a:pPr marL="457200" indent="-457200">
              <a:buFont typeface="Arial" panose="020B0604020202020204" pitchFamily="34" charset="0"/>
              <a:buChar char="•"/>
            </a:pPr>
            <a:r>
              <a:rPr lang="en-GB" altLang="en-US" sz="2000" b="1" dirty="0" smtClean="0">
                <a:solidFill>
                  <a:srgbClr val="0070C0"/>
                </a:solidFill>
                <a:latin typeface="+mj-lt"/>
              </a:rPr>
              <a:t>Natalie </a:t>
            </a:r>
            <a:r>
              <a:rPr lang="en-GB" altLang="en-US" sz="2000" b="1" dirty="0" err="1" smtClean="0">
                <a:solidFill>
                  <a:srgbClr val="0070C0"/>
                </a:solidFill>
                <a:latin typeface="+mj-lt"/>
              </a:rPr>
              <a:t>Banthorpe</a:t>
            </a:r>
            <a:r>
              <a:rPr lang="en-GB" altLang="en-US" sz="2000" b="1" dirty="0" smtClean="0">
                <a:solidFill>
                  <a:srgbClr val="0070C0"/>
                </a:solidFill>
                <a:latin typeface="+mj-lt"/>
              </a:rPr>
              <a:t> – Maths Hub Lead </a:t>
            </a:r>
          </a:p>
          <a:p>
            <a:pPr marL="457200" indent="-457200">
              <a:buFont typeface="Arial" panose="020B0604020202020204" pitchFamily="34" charset="0"/>
              <a:buChar char="•"/>
            </a:pPr>
            <a:r>
              <a:rPr lang="en-GB" altLang="en-US" sz="2000" b="1" dirty="0" smtClean="0">
                <a:solidFill>
                  <a:srgbClr val="0070C0"/>
                </a:solidFill>
                <a:latin typeface="+mj-lt"/>
              </a:rPr>
              <a:t>Leona </a:t>
            </a:r>
            <a:r>
              <a:rPr lang="en-GB" altLang="en-US" sz="2000" b="1" dirty="0" err="1" smtClean="0">
                <a:solidFill>
                  <a:srgbClr val="0070C0"/>
                </a:solidFill>
                <a:latin typeface="+mj-lt"/>
              </a:rPr>
              <a:t>Saker</a:t>
            </a:r>
            <a:r>
              <a:rPr lang="en-GB" altLang="en-US" sz="2000" b="1" dirty="0" smtClean="0">
                <a:solidFill>
                  <a:srgbClr val="0070C0"/>
                </a:solidFill>
                <a:latin typeface="+mj-lt"/>
              </a:rPr>
              <a:t> – Teaching for Mastery Lead (Primary)</a:t>
            </a:r>
          </a:p>
          <a:p>
            <a:pPr marL="457200" indent="-457200">
              <a:buFont typeface="Arial" panose="020B0604020202020204" pitchFamily="34" charset="0"/>
              <a:buChar char="•"/>
            </a:pPr>
            <a:r>
              <a:rPr lang="en-GB" altLang="en-US" sz="2000" b="1" dirty="0" smtClean="0">
                <a:solidFill>
                  <a:srgbClr val="0070C0"/>
                </a:solidFill>
                <a:latin typeface="+mj-lt"/>
              </a:rPr>
              <a:t>TBC - </a:t>
            </a:r>
            <a:r>
              <a:rPr lang="en-GB" altLang="en-US" sz="2000" b="1" dirty="0">
                <a:solidFill>
                  <a:srgbClr val="0070C0"/>
                </a:solidFill>
                <a:latin typeface="+mj-lt"/>
              </a:rPr>
              <a:t>Teaching for Mastery Lead </a:t>
            </a:r>
            <a:r>
              <a:rPr lang="en-GB" altLang="en-US" sz="2000" b="1" dirty="0" smtClean="0">
                <a:solidFill>
                  <a:srgbClr val="0070C0"/>
                </a:solidFill>
                <a:latin typeface="+mj-lt"/>
              </a:rPr>
              <a:t>(Secondary)</a:t>
            </a:r>
          </a:p>
          <a:p>
            <a:pPr marL="0" indent="0"/>
            <a:endParaRPr lang="en-GB" altLang="en-US" dirty="0">
              <a:solidFill>
                <a:srgbClr val="0070C0"/>
              </a:solidFill>
            </a:endParaRPr>
          </a:p>
          <a:p>
            <a:pPr marL="0" indent="0"/>
            <a:endParaRPr lang="en-GB" altLang="en-US" sz="1400" dirty="0">
              <a:solidFill>
                <a:srgbClr val="0070C0"/>
              </a:solidFill>
            </a:endParaRPr>
          </a:p>
          <a:p>
            <a:endParaRPr lang="en-GB" sz="1400" dirty="0"/>
          </a:p>
        </p:txBody>
      </p:sp>
    </p:spTree>
    <p:extLst>
      <p:ext uri="{BB962C8B-B14F-4D97-AF65-F5344CB8AC3E}">
        <p14:creationId xmlns:p14="http://schemas.microsoft.com/office/powerpoint/2010/main" val="24511681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7744" y="260648"/>
            <a:ext cx="4896544" cy="463897"/>
          </a:xfrm>
        </p:spPr>
        <p:txBody>
          <a:bodyPr/>
          <a:lstStyle/>
          <a:p>
            <a:pPr marL="0" indent="0"/>
            <a:r>
              <a:rPr lang="en-GB" altLang="en-US" dirty="0" smtClean="0">
                <a:solidFill>
                  <a:schemeClr val="tx2">
                    <a:lumMod val="75000"/>
                  </a:schemeClr>
                </a:solidFill>
              </a:rPr>
              <a:t>Strategic Priorities 2019/20</a:t>
            </a:r>
            <a:endParaRPr lang="en-GB" altLang="en-US" dirty="0">
              <a:solidFill>
                <a:schemeClr val="tx2">
                  <a:lumMod val="75000"/>
                </a:schemeClr>
              </a:solidFill>
            </a:endParaRPr>
          </a:p>
        </p:txBody>
      </p:sp>
      <p:sp>
        <p:nvSpPr>
          <p:cNvPr id="3" name="Content Placeholder 2"/>
          <p:cNvSpPr>
            <a:spLocks noGrp="1"/>
          </p:cNvSpPr>
          <p:nvPr>
            <p:ph idx="4294967295"/>
          </p:nvPr>
        </p:nvSpPr>
        <p:spPr>
          <a:xfrm>
            <a:off x="107504" y="1124744"/>
            <a:ext cx="8928992" cy="3312368"/>
          </a:xfrm>
        </p:spPr>
        <p:txBody>
          <a:bodyPr/>
          <a:lstStyle/>
          <a:p>
            <a:pPr marL="0" lvl="0" indent="0"/>
            <a:r>
              <a:rPr lang="en-GB" sz="2000" i="1" dirty="0" smtClean="0"/>
              <a:t>Recruit: </a:t>
            </a:r>
            <a:r>
              <a:rPr lang="en-GB" sz="2000" i="1" dirty="0"/>
              <a:t>60 primary schools to our Hertfordshire TRGs, </a:t>
            </a:r>
            <a:endParaRPr lang="en-GB" sz="2000" i="1" dirty="0" smtClean="0"/>
          </a:p>
          <a:p>
            <a:pPr marL="0" lvl="0" indent="0"/>
            <a:r>
              <a:rPr lang="en-GB" sz="2000" i="1" dirty="0" smtClean="0"/>
              <a:t>	60 </a:t>
            </a:r>
            <a:r>
              <a:rPr lang="en-GB" sz="2000" i="1" dirty="0"/>
              <a:t>to our </a:t>
            </a:r>
            <a:r>
              <a:rPr lang="en-GB" sz="2000" i="1" dirty="0" smtClean="0"/>
              <a:t>Essex TRGs </a:t>
            </a:r>
            <a:r>
              <a:rPr lang="en-GB" sz="2000" i="1" dirty="0"/>
              <a:t>for September 2020</a:t>
            </a:r>
            <a:endParaRPr lang="en-GB" sz="2000" dirty="0"/>
          </a:p>
          <a:p>
            <a:pPr marL="0" indent="0"/>
            <a:r>
              <a:rPr lang="en-GB" sz="2000" dirty="0"/>
              <a:t> </a:t>
            </a:r>
          </a:p>
          <a:p>
            <a:pPr marL="0" lvl="0" indent="0"/>
            <a:r>
              <a:rPr lang="en-GB" sz="2000" i="1" dirty="0"/>
              <a:t>Recruit more Secondary schools and Mastery specialists in </a:t>
            </a:r>
            <a:r>
              <a:rPr lang="en-GB" sz="2000" b="1" i="1" dirty="0"/>
              <a:t>Hertfordshire</a:t>
            </a:r>
            <a:endParaRPr lang="en-GB" sz="2000" b="1" dirty="0"/>
          </a:p>
          <a:p>
            <a:pPr marL="0" indent="0"/>
            <a:r>
              <a:rPr lang="en-GB" sz="2000" dirty="0"/>
              <a:t> </a:t>
            </a:r>
          </a:p>
          <a:p>
            <a:pPr marL="0" lvl="0" indent="0"/>
            <a:r>
              <a:rPr lang="en-GB" sz="2000" i="1" dirty="0"/>
              <a:t>Recruit wider geographical engagement within </a:t>
            </a:r>
            <a:r>
              <a:rPr lang="en-GB" sz="2000" b="1" i="1" dirty="0"/>
              <a:t>Hertfordshire</a:t>
            </a:r>
            <a:endParaRPr lang="en-GB" sz="2000" b="1" dirty="0"/>
          </a:p>
          <a:p>
            <a:pPr marL="0" lvl="0" indent="0"/>
            <a:endParaRPr lang="en-GB" sz="2000" i="1" dirty="0" smtClean="0"/>
          </a:p>
          <a:p>
            <a:pPr marL="0" lvl="0" indent="0"/>
            <a:r>
              <a:rPr lang="en-GB" sz="2000" i="1" dirty="0" smtClean="0"/>
              <a:t>Continue </a:t>
            </a:r>
            <a:r>
              <a:rPr lang="en-GB" sz="2000" i="1" dirty="0"/>
              <a:t>to build our LLME community to 50 people in Essex and 50 people in </a:t>
            </a:r>
            <a:r>
              <a:rPr lang="en-GB" sz="2000" i="1" dirty="0" smtClean="0"/>
              <a:t>Herts</a:t>
            </a:r>
            <a:endParaRPr lang="en-GB" sz="2000" dirty="0"/>
          </a:p>
          <a:p>
            <a:pPr marL="0" indent="0"/>
            <a:endParaRPr lang="en-GB" altLang="en-US" sz="2000" dirty="0">
              <a:solidFill>
                <a:srgbClr val="0070C0"/>
              </a:solidFill>
            </a:endParaRPr>
          </a:p>
          <a:p>
            <a:endParaRPr lang="en-GB" sz="2000" dirty="0"/>
          </a:p>
          <a:p>
            <a:pPr marL="0" indent="0"/>
            <a:endParaRPr lang="en-GB" altLang="en-US" dirty="0">
              <a:solidFill>
                <a:srgbClr val="0070C0"/>
              </a:solidFill>
            </a:endParaRPr>
          </a:p>
        </p:txBody>
      </p:sp>
    </p:spTree>
    <p:extLst>
      <p:ext uri="{BB962C8B-B14F-4D97-AF65-F5344CB8AC3E}">
        <p14:creationId xmlns:p14="http://schemas.microsoft.com/office/powerpoint/2010/main" val="1910593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2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2828</TotalTime>
  <Words>329</Words>
  <Application>Microsoft Office PowerPoint</Application>
  <PresentationFormat>On-screen Show (4:3)</PresentationFormat>
  <Paragraphs>144</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AngsanaUPC</vt:lpstr>
      <vt:lpstr>Arial</vt:lpstr>
      <vt:lpstr>Calibri</vt:lpstr>
      <vt:lpstr>Perpetua</vt:lpstr>
      <vt:lpstr>Times New Roman</vt:lpstr>
      <vt:lpstr>2_nctem1</vt:lpstr>
      <vt:lpstr>LLME Meeting 9 October 2019 </vt:lpstr>
      <vt:lpstr>Agenda</vt:lpstr>
      <vt:lpstr>LLME – What is this forum for?</vt:lpstr>
      <vt:lpstr> Hub Personnel </vt:lpstr>
      <vt:lpstr>Maths Hub Update</vt:lpstr>
      <vt:lpstr>Maths Hub Update</vt:lpstr>
      <vt:lpstr>Maths Hub Update</vt:lpstr>
      <vt:lpstr> Essex Hub Personnel </vt:lpstr>
      <vt:lpstr>Strategic Priorities 2019/20</vt:lpstr>
      <vt:lpstr>HOW CAN YOU SUPPORT US?</vt:lpstr>
      <vt:lpstr>Opportunities</vt:lpstr>
      <vt:lpstr>Opportunities</vt:lpstr>
      <vt:lpstr>Opportunities</vt:lpstr>
      <vt:lpstr>Resources</vt:lpstr>
      <vt:lpstr>Primary PD Resources</vt:lpstr>
      <vt:lpstr>Secondary PD Resources</vt:lpstr>
      <vt:lpstr>A GCSE PROBLEM</vt:lpstr>
      <vt:lpstr>A GCSE PROBLEM</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KPettinger</dc:creator>
  <cp:lastModifiedBy>D. Grant</cp:lastModifiedBy>
  <cp:revision>167</cp:revision>
  <cp:lastPrinted>2019-06-11T14:45:53Z</cp:lastPrinted>
  <dcterms:created xsi:type="dcterms:W3CDTF">2017-09-07T16:00:15Z</dcterms:created>
  <dcterms:modified xsi:type="dcterms:W3CDTF">2019-10-08T20:45:10Z</dcterms:modified>
</cp:coreProperties>
</file>