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7" r:id="rId3"/>
    <p:sldId id="256" r:id="rId4"/>
    <p:sldId id="266" r:id="rId5"/>
    <p:sldId id="259" r:id="rId6"/>
    <p:sldId id="260" r:id="rId7"/>
    <p:sldId id="262" r:id="rId8"/>
    <p:sldId id="263" r:id="rId9"/>
    <p:sldId id="261"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2442"/>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114" d="100"/>
          <a:sy n="114" d="100"/>
        </p:scale>
        <p:origin x="47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0748C-C03E-4F61-8512-47B0767608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F59769-9565-482C-9A1C-8B65630EF3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53716E5-AF0F-4EA9-BA6F-7DDB53637269}"/>
              </a:ext>
            </a:extLst>
          </p:cNvPr>
          <p:cNvSpPr>
            <a:spLocks noGrp="1"/>
          </p:cNvSpPr>
          <p:nvPr>
            <p:ph type="dt" sz="half" idx="10"/>
          </p:nvPr>
        </p:nvSpPr>
        <p:spPr/>
        <p:txBody>
          <a:bodyPr/>
          <a:lstStyle/>
          <a:p>
            <a:fld id="{77DF13B0-362C-4559-8DD6-D3C671794584}" type="datetimeFigureOut">
              <a:rPr lang="en-GB" smtClean="0"/>
              <a:t>25/03/2020</a:t>
            </a:fld>
            <a:endParaRPr lang="en-GB"/>
          </a:p>
        </p:txBody>
      </p:sp>
      <p:sp>
        <p:nvSpPr>
          <p:cNvPr id="5" name="Footer Placeholder 4">
            <a:extLst>
              <a:ext uri="{FF2B5EF4-FFF2-40B4-BE49-F238E27FC236}">
                <a16:creationId xmlns:a16="http://schemas.microsoft.com/office/drawing/2014/main" id="{59F60209-BEB0-46DE-99F9-2B351A3766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2A91AA-DF7E-4850-8DA1-803B726BFF1D}"/>
              </a:ext>
            </a:extLst>
          </p:cNvPr>
          <p:cNvSpPr>
            <a:spLocks noGrp="1"/>
          </p:cNvSpPr>
          <p:nvPr>
            <p:ph type="sldNum" sz="quarter" idx="12"/>
          </p:nvPr>
        </p:nvSpPr>
        <p:spPr/>
        <p:txBody>
          <a:bodyPr/>
          <a:lstStyle/>
          <a:p>
            <a:fld id="{010F3451-B5AF-4763-A1F1-6BC6CBF11AE6}" type="slidenum">
              <a:rPr lang="en-GB" smtClean="0"/>
              <a:t>‹#›</a:t>
            </a:fld>
            <a:endParaRPr lang="en-GB"/>
          </a:p>
        </p:txBody>
      </p:sp>
    </p:spTree>
    <p:extLst>
      <p:ext uri="{BB962C8B-B14F-4D97-AF65-F5344CB8AC3E}">
        <p14:creationId xmlns:p14="http://schemas.microsoft.com/office/powerpoint/2010/main" val="2543978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803AD-40E1-40EF-A4AA-1B2816466ED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E25A9BE-1546-4AF7-A56E-CEAC551D9B9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6610B0-60E2-4E55-8273-E0D093ACA6C1}"/>
              </a:ext>
            </a:extLst>
          </p:cNvPr>
          <p:cNvSpPr>
            <a:spLocks noGrp="1"/>
          </p:cNvSpPr>
          <p:nvPr>
            <p:ph type="dt" sz="half" idx="10"/>
          </p:nvPr>
        </p:nvSpPr>
        <p:spPr/>
        <p:txBody>
          <a:bodyPr/>
          <a:lstStyle/>
          <a:p>
            <a:fld id="{77DF13B0-362C-4559-8DD6-D3C671794584}" type="datetimeFigureOut">
              <a:rPr lang="en-GB" smtClean="0"/>
              <a:t>25/03/2020</a:t>
            </a:fld>
            <a:endParaRPr lang="en-GB"/>
          </a:p>
        </p:txBody>
      </p:sp>
      <p:sp>
        <p:nvSpPr>
          <p:cNvPr id="5" name="Footer Placeholder 4">
            <a:extLst>
              <a:ext uri="{FF2B5EF4-FFF2-40B4-BE49-F238E27FC236}">
                <a16:creationId xmlns:a16="http://schemas.microsoft.com/office/drawing/2014/main" id="{23C3667F-0F73-43FD-BC58-3A967A17D7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576E57-C5D0-4337-B442-C032C74FAB2C}"/>
              </a:ext>
            </a:extLst>
          </p:cNvPr>
          <p:cNvSpPr>
            <a:spLocks noGrp="1"/>
          </p:cNvSpPr>
          <p:nvPr>
            <p:ph type="sldNum" sz="quarter" idx="12"/>
          </p:nvPr>
        </p:nvSpPr>
        <p:spPr/>
        <p:txBody>
          <a:bodyPr/>
          <a:lstStyle/>
          <a:p>
            <a:fld id="{010F3451-B5AF-4763-A1F1-6BC6CBF11AE6}" type="slidenum">
              <a:rPr lang="en-GB" smtClean="0"/>
              <a:t>‹#›</a:t>
            </a:fld>
            <a:endParaRPr lang="en-GB"/>
          </a:p>
        </p:txBody>
      </p:sp>
    </p:spTree>
    <p:extLst>
      <p:ext uri="{BB962C8B-B14F-4D97-AF65-F5344CB8AC3E}">
        <p14:creationId xmlns:p14="http://schemas.microsoft.com/office/powerpoint/2010/main" val="2801769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C88ADB-2DB0-423B-965C-78B374D0F09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717C95E-14F5-49C0-9C74-24607E0CB43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15822B-9F43-4DE0-AA88-FBE431F2EE96}"/>
              </a:ext>
            </a:extLst>
          </p:cNvPr>
          <p:cNvSpPr>
            <a:spLocks noGrp="1"/>
          </p:cNvSpPr>
          <p:nvPr>
            <p:ph type="dt" sz="half" idx="10"/>
          </p:nvPr>
        </p:nvSpPr>
        <p:spPr/>
        <p:txBody>
          <a:bodyPr/>
          <a:lstStyle/>
          <a:p>
            <a:fld id="{77DF13B0-362C-4559-8DD6-D3C671794584}" type="datetimeFigureOut">
              <a:rPr lang="en-GB" smtClean="0"/>
              <a:t>25/03/2020</a:t>
            </a:fld>
            <a:endParaRPr lang="en-GB"/>
          </a:p>
        </p:txBody>
      </p:sp>
      <p:sp>
        <p:nvSpPr>
          <p:cNvPr id="5" name="Footer Placeholder 4">
            <a:extLst>
              <a:ext uri="{FF2B5EF4-FFF2-40B4-BE49-F238E27FC236}">
                <a16:creationId xmlns:a16="http://schemas.microsoft.com/office/drawing/2014/main" id="{C185E3C8-56D3-4ED8-9BFE-B8624589C3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160E4A-EB55-4664-82AE-841CAAC4C14E}"/>
              </a:ext>
            </a:extLst>
          </p:cNvPr>
          <p:cNvSpPr>
            <a:spLocks noGrp="1"/>
          </p:cNvSpPr>
          <p:nvPr>
            <p:ph type="sldNum" sz="quarter" idx="12"/>
          </p:nvPr>
        </p:nvSpPr>
        <p:spPr/>
        <p:txBody>
          <a:bodyPr/>
          <a:lstStyle/>
          <a:p>
            <a:fld id="{010F3451-B5AF-4763-A1F1-6BC6CBF11AE6}" type="slidenum">
              <a:rPr lang="en-GB" smtClean="0"/>
              <a:t>‹#›</a:t>
            </a:fld>
            <a:endParaRPr lang="en-GB"/>
          </a:p>
        </p:txBody>
      </p:sp>
    </p:spTree>
    <p:extLst>
      <p:ext uri="{BB962C8B-B14F-4D97-AF65-F5344CB8AC3E}">
        <p14:creationId xmlns:p14="http://schemas.microsoft.com/office/powerpoint/2010/main" val="1751877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605CA-99B2-427C-BAFF-6CB87AF3FF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2A0A6-DE19-46D4-90D1-107F8BE7185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BBD72D-05B1-4144-B636-A58C3AF31331}"/>
              </a:ext>
            </a:extLst>
          </p:cNvPr>
          <p:cNvSpPr>
            <a:spLocks noGrp="1"/>
          </p:cNvSpPr>
          <p:nvPr>
            <p:ph type="dt" sz="half" idx="10"/>
          </p:nvPr>
        </p:nvSpPr>
        <p:spPr/>
        <p:txBody>
          <a:bodyPr/>
          <a:lstStyle/>
          <a:p>
            <a:fld id="{77DF13B0-362C-4559-8DD6-D3C671794584}" type="datetimeFigureOut">
              <a:rPr lang="en-GB" smtClean="0"/>
              <a:t>25/03/2020</a:t>
            </a:fld>
            <a:endParaRPr lang="en-GB"/>
          </a:p>
        </p:txBody>
      </p:sp>
      <p:sp>
        <p:nvSpPr>
          <p:cNvPr id="5" name="Footer Placeholder 4">
            <a:extLst>
              <a:ext uri="{FF2B5EF4-FFF2-40B4-BE49-F238E27FC236}">
                <a16:creationId xmlns:a16="http://schemas.microsoft.com/office/drawing/2014/main" id="{701485B0-A81D-4EBA-9B5C-0D369CA393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00A4AE-47A7-46D0-BD9D-05F28BDC2CA0}"/>
              </a:ext>
            </a:extLst>
          </p:cNvPr>
          <p:cNvSpPr>
            <a:spLocks noGrp="1"/>
          </p:cNvSpPr>
          <p:nvPr>
            <p:ph type="sldNum" sz="quarter" idx="12"/>
          </p:nvPr>
        </p:nvSpPr>
        <p:spPr/>
        <p:txBody>
          <a:bodyPr/>
          <a:lstStyle/>
          <a:p>
            <a:fld id="{010F3451-B5AF-4763-A1F1-6BC6CBF11AE6}" type="slidenum">
              <a:rPr lang="en-GB" smtClean="0"/>
              <a:t>‹#›</a:t>
            </a:fld>
            <a:endParaRPr lang="en-GB"/>
          </a:p>
        </p:txBody>
      </p:sp>
    </p:spTree>
    <p:extLst>
      <p:ext uri="{BB962C8B-B14F-4D97-AF65-F5344CB8AC3E}">
        <p14:creationId xmlns:p14="http://schemas.microsoft.com/office/powerpoint/2010/main" val="1658031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80435-B707-48C5-8DA1-C3D7777D2C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B44D06-670A-44E3-9552-B3DDEB1273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DE9E82-E3EE-4B04-9BB6-3058CB18C9EB}"/>
              </a:ext>
            </a:extLst>
          </p:cNvPr>
          <p:cNvSpPr>
            <a:spLocks noGrp="1"/>
          </p:cNvSpPr>
          <p:nvPr>
            <p:ph type="dt" sz="half" idx="10"/>
          </p:nvPr>
        </p:nvSpPr>
        <p:spPr/>
        <p:txBody>
          <a:bodyPr/>
          <a:lstStyle/>
          <a:p>
            <a:fld id="{77DF13B0-362C-4559-8DD6-D3C671794584}" type="datetimeFigureOut">
              <a:rPr lang="en-GB" smtClean="0"/>
              <a:t>25/03/2020</a:t>
            </a:fld>
            <a:endParaRPr lang="en-GB"/>
          </a:p>
        </p:txBody>
      </p:sp>
      <p:sp>
        <p:nvSpPr>
          <p:cNvPr id="5" name="Footer Placeholder 4">
            <a:extLst>
              <a:ext uri="{FF2B5EF4-FFF2-40B4-BE49-F238E27FC236}">
                <a16:creationId xmlns:a16="http://schemas.microsoft.com/office/drawing/2014/main" id="{36974D2C-8721-4182-AC79-BF44EA9FBF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ED222A-56C0-40B5-8F13-35DFF9CDE02A}"/>
              </a:ext>
            </a:extLst>
          </p:cNvPr>
          <p:cNvSpPr>
            <a:spLocks noGrp="1"/>
          </p:cNvSpPr>
          <p:nvPr>
            <p:ph type="sldNum" sz="quarter" idx="12"/>
          </p:nvPr>
        </p:nvSpPr>
        <p:spPr/>
        <p:txBody>
          <a:bodyPr/>
          <a:lstStyle/>
          <a:p>
            <a:fld id="{010F3451-B5AF-4763-A1F1-6BC6CBF11AE6}" type="slidenum">
              <a:rPr lang="en-GB" smtClean="0"/>
              <a:t>‹#›</a:t>
            </a:fld>
            <a:endParaRPr lang="en-GB"/>
          </a:p>
        </p:txBody>
      </p:sp>
    </p:spTree>
    <p:extLst>
      <p:ext uri="{BB962C8B-B14F-4D97-AF65-F5344CB8AC3E}">
        <p14:creationId xmlns:p14="http://schemas.microsoft.com/office/powerpoint/2010/main" val="3795954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9C2B7-0958-4F1F-B118-FBAAAA901D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BD3B83-BFF2-47E7-B405-24C18E05DF6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1DA7CB1-8272-4BBC-9C6C-52790169C8C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E8D45DF-2F30-4592-BB03-4C9060330E47}"/>
              </a:ext>
            </a:extLst>
          </p:cNvPr>
          <p:cNvSpPr>
            <a:spLocks noGrp="1"/>
          </p:cNvSpPr>
          <p:nvPr>
            <p:ph type="dt" sz="half" idx="10"/>
          </p:nvPr>
        </p:nvSpPr>
        <p:spPr/>
        <p:txBody>
          <a:bodyPr/>
          <a:lstStyle/>
          <a:p>
            <a:fld id="{77DF13B0-362C-4559-8DD6-D3C671794584}" type="datetimeFigureOut">
              <a:rPr lang="en-GB" smtClean="0"/>
              <a:t>25/03/2020</a:t>
            </a:fld>
            <a:endParaRPr lang="en-GB"/>
          </a:p>
        </p:txBody>
      </p:sp>
      <p:sp>
        <p:nvSpPr>
          <p:cNvPr id="6" name="Footer Placeholder 5">
            <a:extLst>
              <a:ext uri="{FF2B5EF4-FFF2-40B4-BE49-F238E27FC236}">
                <a16:creationId xmlns:a16="http://schemas.microsoft.com/office/drawing/2014/main" id="{EA04AF91-6173-4012-ACFD-8B92B487C0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EFD7D7-ED86-470C-AEBC-4780BD4E8B9E}"/>
              </a:ext>
            </a:extLst>
          </p:cNvPr>
          <p:cNvSpPr>
            <a:spLocks noGrp="1"/>
          </p:cNvSpPr>
          <p:nvPr>
            <p:ph type="sldNum" sz="quarter" idx="12"/>
          </p:nvPr>
        </p:nvSpPr>
        <p:spPr/>
        <p:txBody>
          <a:bodyPr/>
          <a:lstStyle/>
          <a:p>
            <a:fld id="{010F3451-B5AF-4763-A1F1-6BC6CBF11AE6}" type="slidenum">
              <a:rPr lang="en-GB" smtClean="0"/>
              <a:t>‹#›</a:t>
            </a:fld>
            <a:endParaRPr lang="en-GB"/>
          </a:p>
        </p:txBody>
      </p:sp>
    </p:spTree>
    <p:extLst>
      <p:ext uri="{BB962C8B-B14F-4D97-AF65-F5344CB8AC3E}">
        <p14:creationId xmlns:p14="http://schemas.microsoft.com/office/powerpoint/2010/main" val="1031364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E8197-140F-4313-99FC-EE4601FEA93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AF7FE44-D815-415A-9836-DFAF1698D9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5FD8377-9BBC-474A-8287-C5D88C9A91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AA7D52F-9A02-466B-9F41-2CFB346555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E461659-C399-4065-A079-00E3032683C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44770AE-94F6-4FFA-90F4-2B6AE722B8A7}"/>
              </a:ext>
            </a:extLst>
          </p:cNvPr>
          <p:cNvSpPr>
            <a:spLocks noGrp="1"/>
          </p:cNvSpPr>
          <p:nvPr>
            <p:ph type="dt" sz="half" idx="10"/>
          </p:nvPr>
        </p:nvSpPr>
        <p:spPr/>
        <p:txBody>
          <a:bodyPr/>
          <a:lstStyle/>
          <a:p>
            <a:fld id="{77DF13B0-362C-4559-8DD6-D3C671794584}" type="datetimeFigureOut">
              <a:rPr lang="en-GB" smtClean="0"/>
              <a:t>25/03/2020</a:t>
            </a:fld>
            <a:endParaRPr lang="en-GB"/>
          </a:p>
        </p:txBody>
      </p:sp>
      <p:sp>
        <p:nvSpPr>
          <p:cNvPr id="8" name="Footer Placeholder 7">
            <a:extLst>
              <a:ext uri="{FF2B5EF4-FFF2-40B4-BE49-F238E27FC236}">
                <a16:creationId xmlns:a16="http://schemas.microsoft.com/office/drawing/2014/main" id="{ACF9584E-AF9D-4BF9-9C33-75F75D4102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4A5B6A1-C444-42C7-B42F-BD52878B21BE}"/>
              </a:ext>
            </a:extLst>
          </p:cNvPr>
          <p:cNvSpPr>
            <a:spLocks noGrp="1"/>
          </p:cNvSpPr>
          <p:nvPr>
            <p:ph type="sldNum" sz="quarter" idx="12"/>
          </p:nvPr>
        </p:nvSpPr>
        <p:spPr/>
        <p:txBody>
          <a:bodyPr/>
          <a:lstStyle/>
          <a:p>
            <a:fld id="{010F3451-B5AF-4763-A1F1-6BC6CBF11AE6}" type="slidenum">
              <a:rPr lang="en-GB" smtClean="0"/>
              <a:t>‹#›</a:t>
            </a:fld>
            <a:endParaRPr lang="en-GB"/>
          </a:p>
        </p:txBody>
      </p:sp>
    </p:spTree>
    <p:extLst>
      <p:ext uri="{BB962C8B-B14F-4D97-AF65-F5344CB8AC3E}">
        <p14:creationId xmlns:p14="http://schemas.microsoft.com/office/powerpoint/2010/main" val="422095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D54A3-FAA9-49DE-A631-4BF1FFC27BF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E11ADC0-2670-41E2-8B38-DF1444B1BB6A}"/>
              </a:ext>
            </a:extLst>
          </p:cNvPr>
          <p:cNvSpPr>
            <a:spLocks noGrp="1"/>
          </p:cNvSpPr>
          <p:nvPr>
            <p:ph type="dt" sz="half" idx="10"/>
          </p:nvPr>
        </p:nvSpPr>
        <p:spPr/>
        <p:txBody>
          <a:bodyPr/>
          <a:lstStyle/>
          <a:p>
            <a:fld id="{77DF13B0-362C-4559-8DD6-D3C671794584}" type="datetimeFigureOut">
              <a:rPr lang="en-GB" smtClean="0"/>
              <a:t>25/03/2020</a:t>
            </a:fld>
            <a:endParaRPr lang="en-GB"/>
          </a:p>
        </p:txBody>
      </p:sp>
      <p:sp>
        <p:nvSpPr>
          <p:cNvPr id="4" name="Footer Placeholder 3">
            <a:extLst>
              <a:ext uri="{FF2B5EF4-FFF2-40B4-BE49-F238E27FC236}">
                <a16:creationId xmlns:a16="http://schemas.microsoft.com/office/drawing/2014/main" id="{109CCB73-D781-4633-ABBB-01FD529E4D8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50325E4-C912-4102-8783-541C3624C23D}"/>
              </a:ext>
            </a:extLst>
          </p:cNvPr>
          <p:cNvSpPr>
            <a:spLocks noGrp="1"/>
          </p:cNvSpPr>
          <p:nvPr>
            <p:ph type="sldNum" sz="quarter" idx="12"/>
          </p:nvPr>
        </p:nvSpPr>
        <p:spPr/>
        <p:txBody>
          <a:bodyPr/>
          <a:lstStyle/>
          <a:p>
            <a:fld id="{010F3451-B5AF-4763-A1F1-6BC6CBF11AE6}" type="slidenum">
              <a:rPr lang="en-GB" smtClean="0"/>
              <a:t>‹#›</a:t>
            </a:fld>
            <a:endParaRPr lang="en-GB"/>
          </a:p>
        </p:txBody>
      </p:sp>
    </p:spTree>
    <p:extLst>
      <p:ext uri="{BB962C8B-B14F-4D97-AF65-F5344CB8AC3E}">
        <p14:creationId xmlns:p14="http://schemas.microsoft.com/office/powerpoint/2010/main" val="246792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4383B9-D1D6-4323-B27A-EAE6B4D2BD89}"/>
              </a:ext>
            </a:extLst>
          </p:cNvPr>
          <p:cNvSpPr>
            <a:spLocks noGrp="1"/>
          </p:cNvSpPr>
          <p:nvPr>
            <p:ph type="dt" sz="half" idx="10"/>
          </p:nvPr>
        </p:nvSpPr>
        <p:spPr/>
        <p:txBody>
          <a:bodyPr/>
          <a:lstStyle/>
          <a:p>
            <a:fld id="{77DF13B0-362C-4559-8DD6-D3C671794584}" type="datetimeFigureOut">
              <a:rPr lang="en-GB" smtClean="0"/>
              <a:t>25/03/2020</a:t>
            </a:fld>
            <a:endParaRPr lang="en-GB"/>
          </a:p>
        </p:txBody>
      </p:sp>
      <p:sp>
        <p:nvSpPr>
          <p:cNvPr id="3" name="Footer Placeholder 2">
            <a:extLst>
              <a:ext uri="{FF2B5EF4-FFF2-40B4-BE49-F238E27FC236}">
                <a16:creationId xmlns:a16="http://schemas.microsoft.com/office/drawing/2014/main" id="{5D96FBED-04D5-4DD7-B184-847FD1607AF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9A522E-1D9A-4302-BFED-08B04C6520D6}"/>
              </a:ext>
            </a:extLst>
          </p:cNvPr>
          <p:cNvSpPr>
            <a:spLocks noGrp="1"/>
          </p:cNvSpPr>
          <p:nvPr>
            <p:ph type="sldNum" sz="quarter" idx="12"/>
          </p:nvPr>
        </p:nvSpPr>
        <p:spPr/>
        <p:txBody>
          <a:bodyPr/>
          <a:lstStyle/>
          <a:p>
            <a:fld id="{010F3451-B5AF-4763-A1F1-6BC6CBF11AE6}" type="slidenum">
              <a:rPr lang="en-GB" smtClean="0"/>
              <a:t>‹#›</a:t>
            </a:fld>
            <a:endParaRPr lang="en-GB"/>
          </a:p>
        </p:txBody>
      </p:sp>
    </p:spTree>
    <p:extLst>
      <p:ext uri="{BB962C8B-B14F-4D97-AF65-F5344CB8AC3E}">
        <p14:creationId xmlns:p14="http://schemas.microsoft.com/office/powerpoint/2010/main" val="3426462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555B6-322F-4CB1-A3EB-9D78538EAF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7862F86-3B17-46D4-89E6-CDF343C13C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17EC269-6E5F-42E6-8F65-94DA048A3D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DF000C1-3873-458F-A1A9-4F1DCBF07D22}"/>
              </a:ext>
            </a:extLst>
          </p:cNvPr>
          <p:cNvSpPr>
            <a:spLocks noGrp="1"/>
          </p:cNvSpPr>
          <p:nvPr>
            <p:ph type="dt" sz="half" idx="10"/>
          </p:nvPr>
        </p:nvSpPr>
        <p:spPr/>
        <p:txBody>
          <a:bodyPr/>
          <a:lstStyle/>
          <a:p>
            <a:fld id="{77DF13B0-362C-4559-8DD6-D3C671794584}" type="datetimeFigureOut">
              <a:rPr lang="en-GB" smtClean="0"/>
              <a:t>25/03/2020</a:t>
            </a:fld>
            <a:endParaRPr lang="en-GB"/>
          </a:p>
        </p:txBody>
      </p:sp>
      <p:sp>
        <p:nvSpPr>
          <p:cNvPr id="6" name="Footer Placeholder 5">
            <a:extLst>
              <a:ext uri="{FF2B5EF4-FFF2-40B4-BE49-F238E27FC236}">
                <a16:creationId xmlns:a16="http://schemas.microsoft.com/office/drawing/2014/main" id="{E5E2D3AA-8EAC-43B3-95C1-92453E0C4B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AA76AB-F5BA-4F9C-99B0-0DD8BD196190}"/>
              </a:ext>
            </a:extLst>
          </p:cNvPr>
          <p:cNvSpPr>
            <a:spLocks noGrp="1"/>
          </p:cNvSpPr>
          <p:nvPr>
            <p:ph type="sldNum" sz="quarter" idx="12"/>
          </p:nvPr>
        </p:nvSpPr>
        <p:spPr/>
        <p:txBody>
          <a:bodyPr/>
          <a:lstStyle/>
          <a:p>
            <a:fld id="{010F3451-B5AF-4763-A1F1-6BC6CBF11AE6}" type="slidenum">
              <a:rPr lang="en-GB" smtClean="0"/>
              <a:t>‹#›</a:t>
            </a:fld>
            <a:endParaRPr lang="en-GB"/>
          </a:p>
        </p:txBody>
      </p:sp>
    </p:spTree>
    <p:extLst>
      <p:ext uri="{BB962C8B-B14F-4D97-AF65-F5344CB8AC3E}">
        <p14:creationId xmlns:p14="http://schemas.microsoft.com/office/powerpoint/2010/main" val="1634267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DA548-293F-4580-8970-CEBA8D94F2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DBCD4A7-0213-42D1-8127-63A855FCFD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958DB77-93E9-47CA-862C-5093FEEC75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FFC1BB-AF47-4A08-9E83-9C34ABF923CA}"/>
              </a:ext>
            </a:extLst>
          </p:cNvPr>
          <p:cNvSpPr>
            <a:spLocks noGrp="1"/>
          </p:cNvSpPr>
          <p:nvPr>
            <p:ph type="dt" sz="half" idx="10"/>
          </p:nvPr>
        </p:nvSpPr>
        <p:spPr/>
        <p:txBody>
          <a:bodyPr/>
          <a:lstStyle/>
          <a:p>
            <a:fld id="{77DF13B0-362C-4559-8DD6-D3C671794584}" type="datetimeFigureOut">
              <a:rPr lang="en-GB" smtClean="0"/>
              <a:t>25/03/2020</a:t>
            </a:fld>
            <a:endParaRPr lang="en-GB"/>
          </a:p>
        </p:txBody>
      </p:sp>
      <p:sp>
        <p:nvSpPr>
          <p:cNvPr id="6" name="Footer Placeholder 5">
            <a:extLst>
              <a:ext uri="{FF2B5EF4-FFF2-40B4-BE49-F238E27FC236}">
                <a16:creationId xmlns:a16="http://schemas.microsoft.com/office/drawing/2014/main" id="{27EE817A-97A3-4472-8A70-1BB87527A9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089A66-B711-4ED6-8EDD-F1472CA90359}"/>
              </a:ext>
            </a:extLst>
          </p:cNvPr>
          <p:cNvSpPr>
            <a:spLocks noGrp="1"/>
          </p:cNvSpPr>
          <p:nvPr>
            <p:ph type="sldNum" sz="quarter" idx="12"/>
          </p:nvPr>
        </p:nvSpPr>
        <p:spPr/>
        <p:txBody>
          <a:bodyPr/>
          <a:lstStyle/>
          <a:p>
            <a:fld id="{010F3451-B5AF-4763-A1F1-6BC6CBF11AE6}" type="slidenum">
              <a:rPr lang="en-GB" smtClean="0"/>
              <a:t>‹#›</a:t>
            </a:fld>
            <a:endParaRPr lang="en-GB"/>
          </a:p>
        </p:txBody>
      </p:sp>
    </p:spTree>
    <p:extLst>
      <p:ext uri="{BB962C8B-B14F-4D97-AF65-F5344CB8AC3E}">
        <p14:creationId xmlns:p14="http://schemas.microsoft.com/office/powerpoint/2010/main" val="2729642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07949-77B3-4D66-A743-CDC464A49C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E786726-A2E4-4711-9DB7-6674EF7345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C502E4-87DC-4561-8717-B7D15C44DB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DF13B0-362C-4559-8DD6-D3C671794584}" type="datetimeFigureOut">
              <a:rPr lang="en-GB" smtClean="0"/>
              <a:t>25/03/2020</a:t>
            </a:fld>
            <a:endParaRPr lang="en-GB"/>
          </a:p>
        </p:txBody>
      </p:sp>
      <p:sp>
        <p:nvSpPr>
          <p:cNvPr id="5" name="Footer Placeholder 4">
            <a:extLst>
              <a:ext uri="{FF2B5EF4-FFF2-40B4-BE49-F238E27FC236}">
                <a16:creationId xmlns:a16="http://schemas.microsoft.com/office/drawing/2014/main" id="{FB683225-ACA7-4BBB-B766-6027DE5DA5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9C7F9F1-E5DF-4931-94A3-DB26EE3C96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0F3451-B5AF-4763-A1F1-6BC6CBF11AE6}" type="slidenum">
              <a:rPr lang="en-GB" smtClean="0"/>
              <a:t>‹#›</a:t>
            </a:fld>
            <a:endParaRPr lang="en-GB"/>
          </a:p>
        </p:txBody>
      </p:sp>
    </p:spTree>
    <p:extLst>
      <p:ext uri="{BB962C8B-B14F-4D97-AF65-F5344CB8AC3E}">
        <p14:creationId xmlns:p14="http://schemas.microsoft.com/office/powerpoint/2010/main" val="906964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41FB5-587B-403F-BCA9-BE8683B052D5}"/>
              </a:ext>
            </a:extLst>
          </p:cNvPr>
          <p:cNvSpPr>
            <a:spLocks noGrp="1"/>
          </p:cNvSpPr>
          <p:nvPr>
            <p:ph type="ctrTitle"/>
          </p:nvPr>
        </p:nvSpPr>
        <p:spPr>
          <a:xfrm>
            <a:off x="452582" y="198727"/>
            <a:ext cx="10954327" cy="2387600"/>
          </a:xfrm>
        </p:spPr>
        <p:txBody>
          <a:bodyPr/>
          <a:lstStyle/>
          <a:p>
            <a:r>
              <a:rPr lang="en-GB" dirty="0">
                <a:solidFill>
                  <a:srgbClr val="002060"/>
                </a:solidFill>
              </a:rPr>
              <a:t>Reverse or not reverse percentages</a:t>
            </a:r>
          </a:p>
        </p:txBody>
      </p:sp>
      <p:sp>
        <p:nvSpPr>
          <p:cNvPr id="5" name="Rectangle 4">
            <a:extLst>
              <a:ext uri="{FF2B5EF4-FFF2-40B4-BE49-F238E27FC236}">
                <a16:creationId xmlns:a16="http://schemas.microsoft.com/office/drawing/2014/main" id="{86A2C163-903B-41EC-A184-7AC5120B8B3E}"/>
              </a:ext>
            </a:extLst>
          </p:cNvPr>
          <p:cNvSpPr/>
          <p:nvPr/>
        </p:nvSpPr>
        <p:spPr>
          <a:xfrm>
            <a:off x="3205018" y="5934670"/>
            <a:ext cx="6096000" cy="923330"/>
          </a:xfrm>
          <a:prstGeom prst="rect">
            <a:avLst/>
          </a:prstGeom>
        </p:spPr>
        <p:txBody>
          <a:bodyPr>
            <a:spAutoFit/>
          </a:bodyPr>
          <a:lstStyle/>
          <a:p>
            <a:pPr algn="ctr"/>
            <a:r>
              <a:rPr lang="en-GB" dirty="0" err="1">
                <a:solidFill>
                  <a:schemeClr val="accent5">
                    <a:lumMod val="50000"/>
                  </a:schemeClr>
                </a:solidFill>
              </a:rPr>
              <a:t>Dr.</a:t>
            </a:r>
            <a:r>
              <a:rPr lang="en-GB" dirty="0">
                <a:solidFill>
                  <a:schemeClr val="accent5">
                    <a:lumMod val="50000"/>
                  </a:schemeClr>
                </a:solidFill>
              </a:rPr>
              <a:t> Irina </a:t>
            </a:r>
            <a:r>
              <a:rPr lang="en-GB" dirty="0" err="1">
                <a:solidFill>
                  <a:schemeClr val="accent5">
                    <a:lumMod val="50000"/>
                  </a:schemeClr>
                </a:solidFill>
              </a:rPr>
              <a:t>Tolchenova</a:t>
            </a:r>
            <a:endParaRPr lang="en-GB" dirty="0">
              <a:solidFill>
                <a:schemeClr val="accent5">
                  <a:lumMod val="50000"/>
                </a:schemeClr>
              </a:solidFill>
            </a:endParaRPr>
          </a:p>
          <a:p>
            <a:pPr algn="ctr"/>
            <a:r>
              <a:rPr lang="en-GB" dirty="0">
                <a:solidFill>
                  <a:schemeClr val="accent5">
                    <a:lumMod val="50000"/>
                  </a:schemeClr>
                </a:solidFill>
              </a:rPr>
              <a:t>Lead Practitioner Maths, The Nobel School</a:t>
            </a:r>
          </a:p>
          <a:p>
            <a:pPr algn="ctr"/>
            <a:r>
              <a:rPr lang="en-GB" dirty="0">
                <a:solidFill>
                  <a:schemeClr val="accent5">
                    <a:lumMod val="50000"/>
                  </a:schemeClr>
                </a:solidFill>
              </a:rPr>
              <a:t>Secondary Mastery Maths Lead, Matrix Essex and Herts Hub</a:t>
            </a:r>
          </a:p>
        </p:txBody>
      </p:sp>
      <p:cxnSp>
        <p:nvCxnSpPr>
          <p:cNvPr id="8" name="Straight Connector 7">
            <a:extLst>
              <a:ext uri="{FF2B5EF4-FFF2-40B4-BE49-F238E27FC236}">
                <a16:creationId xmlns:a16="http://schemas.microsoft.com/office/drawing/2014/main" id="{78C0CA0D-4C03-45AE-B3C4-E111489A1C68}"/>
              </a:ext>
            </a:extLst>
          </p:cNvPr>
          <p:cNvCxnSpPr>
            <a:cxnSpLocks/>
          </p:cNvCxnSpPr>
          <p:nvPr/>
        </p:nvCxnSpPr>
        <p:spPr>
          <a:xfrm>
            <a:off x="2512290" y="2720376"/>
            <a:ext cx="7102764" cy="0"/>
          </a:xfrm>
          <a:prstGeom prst="line">
            <a:avLst/>
          </a:prstGeom>
          <a:ln w="28575">
            <a:solidFill>
              <a:srgbClr val="F824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748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C97AA1-C08E-46D7-9877-F6D57F51105A}"/>
              </a:ext>
            </a:extLst>
          </p:cNvPr>
          <p:cNvSpPr>
            <a:spLocks noGrp="1"/>
          </p:cNvSpPr>
          <p:nvPr>
            <p:ph type="title"/>
          </p:nvPr>
        </p:nvSpPr>
        <p:spPr>
          <a:xfrm>
            <a:off x="649514" y="0"/>
            <a:ext cx="10515600" cy="1325563"/>
          </a:xfrm>
        </p:spPr>
        <p:txBody>
          <a:bodyPr/>
          <a:lstStyle/>
          <a:p>
            <a:pPr algn="ctr"/>
            <a:r>
              <a:rPr lang="en-GB" dirty="0">
                <a:solidFill>
                  <a:srgbClr val="F82442"/>
                </a:solidFill>
              </a:rPr>
              <a:t>Mini-test: %</a:t>
            </a:r>
          </a:p>
        </p:txBody>
      </p:sp>
      <p:sp>
        <p:nvSpPr>
          <p:cNvPr id="9" name="Content Placeholder 8">
            <a:extLst>
              <a:ext uri="{FF2B5EF4-FFF2-40B4-BE49-F238E27FC236}">
                <a16:creationId xmlns:a16="http://schemas.microsoft.com/office/drawing/2014/main" id="{9103902A-21EF-4446-BB46-DF7C94B214D1}"/>
              </a:ext>
            </a:extLst>
          </p:cNvPr>
          <p:cNvSpPr>
            <a:spLocks noGrp="1"/>
          </p:cNvSpPr>
          <p:nvPr>
            <p:ph sz="half" idx="1"/>
          </p:nvPr>
        </p:nvSpPr>
        <p:spPr>
          <a:xfrm>
            <a:off x="145143" y="1160916"/>
            <a:ext cx="5950857" cy="1628775"/>
          </a:xfrm>
          <a:solidFill>
            <a:schemeClr val="bg2"/>
          </a:solidFill>
        </p:spPr>
        <p:txBody>
          <a:bodyPr>
            <a:normAutofit fontScale="92500"/>
          </a:bodyPr>
          <a:lstStyle/>
          <a:p>
            <a:pPr marL="0" indent="0">
              <a:buNone/>
            </a:pPr>
            <a:r>
              <a:rPr lang="en-GB" dirty="0">
                <a:latin typeface="+mj-lt"/>
              </a:rPr>
              <a:t>Mrs Reed buys a car costing £11760. This cost includes VAT at a rate of 20%. How much is the VAT?</a:t>
            </a:r>
          </a:p>
        </p:txBody>
      </p:sp>
      <p:sp>
        <p:nvSpPr>
          <p:cNvPr id="10" name="Content Placeholder 9">
            <a:extLst>
              <a:ext uri="{FF2B5EF4-FFF2-40B4-BE49-F238E27FC236}">
                <a16:creationId xmlns:a16="http://schemas.microsoft.com/office/drawing/2014/main" id="{BCE9DBD6-D049-4C77-AD47-78AA4560ACF8}"/>
              </a:ext>
            </a:extLst>
          </p:cNvPr>
          <p:cNvSpPr>
            <a:spLocks noGrp="1"/>
          </p:cNvSpPr>
          <p:nvPr>
            <p:ph sz="half" idx="2"/>
          </p:nvPr>
        </p:nvSpPr>
        <p:spPr>
          <a:xfrm>
            <a:off x="6371771" y="1160916"/>
            <a:ext cx="5675085" cy="1628775"/>
          </a:xfrm>
          <a:solidFill>
            <a:schemeClr val="bg2"/>
          </a:solidFill>
        </p:spPr>
        <p:txBody>
          <a:bodyPr>
            <a:normAutofit fontScale="92500"/>
          </a:bodyPr>
          <a:lstStyle/>
          <a:p>
            <a:pPr marL="0" indent="0">
              <a:buNone/>
            </a:pPr>
            <a:r>
              <a:rPr lang="en-GB" dirty="0">
                <a:latin typeface="+mj-lt"/>
              </a:rPr>
              <a:t>A limited edition bag of flour contains 25% more than the standard bag. The limited edition bag contains 650g of flour. How much flour is in the standard bag? </a:t>
            </a:r>
          </a:p>
        </p:txBody>
      </p:sp>
      <p:sp>
        <p:nvSpPr>
          <p:cNvPr id="2" name="TextBox 1">
            <a:extLst>
              <a:ext uri="{FF2B5EF4-FFF2-40B4-BE49-F238E27FC236}">
                <a16:creationId xmlns:a16="http://schemas.microsoft.com/office/drawing/2014/main" id="{260E3633-D912-4B58-B749-0B21DDAD19C2}"/>
              </a:ext>
            </a:extLst>
          </p:cNvPr>
          <p:cNvSpPr txBox="1"/>
          <p:nvPr/>
        </p:nvSpPr>
        <p:spPr>
          <a:xfrm>
            <a:off x="6371771" y="3210549"/>
            <a:ext cx="5675084" cy="3108543"/>
          </a:xfrm>
          <a:prstGeom prst="rect">
            <a:avLst/>
          </a:prstGeom>
          <a:solidFill>
            <a:schemeClr val="bg1">
              <a:lumMod val="85000"/>
            </a:schemeClr>
          </a:solidFill>
        </p:spPr>
        <p:txBody>
          <a:bodyPr wrap="square" rtlCol="0">
            <a:spAutoFit/>
          </a:bodyPr>
          <a:lstStyle/>
          <a:p>
            <a:r>
              <a:rPr lang="en-GB" sz="2800" dirty="0">
                <a:latin typeface="+mj-lt"/>
              </a:rPr>
              <a:t>There are 6000 people at an ice hockey match. The announcer says this is exactly 40% more people than the previous match. </a:t>
            </a:r>
          </a:p>
          <a:p>
            <a:endParaRPr lang="en-GB" sz="2800" dirty="0">
              <a:latin typeface="+mj-lt"/>
            </a:endParaRPr>
          </a:p>
          <a:p>
            <a:r>
              <a:rPr lang="en-GB" sz="2800" dirty="0">
                <a:latin typeface="+mj-lt"/>
              </a:rPr>
              <a:t>Explain why the announcer is incorrect.</a:t>
            </a:r>
          </a:p>
        </p:txBody>
      </p:sp>
      <p:sp>
        <p:nvSpPr>
          <p:cNvPr id="3" name="TextBox 2">
            <a:extLst>
              <a:ext uri="{FF2B5EF4-FFF2-40B4-BE49-F238E27FC236}">
                <a16:creationId xmlns:a16="http://schemas.microsoft.com/office/drawing/2014/main" id="{B30D959E-E56B-4CC8-8F05-F385A34EA2E1}"/>
              </a:ext>
            </a:extLst>
          </p:cNvPr>
          <p:cNvSpPr txBox="1"/>
          <p:nvPr/>
        </p:nvSpPr>
        <p:spPr>
          <a:xfrm>
            <a:off x="302820" y="3210549"/>
            <a:ext cx="5793180" cy="3108543"/>
          </a:xfrm>
          <a:prstGeom prst="rect">
            <a:avLst/>
          </a:prstGeom>
          <a:solidFill>
            <a:schemeClr val="bg1">
              <a:lumMod val="85000"/>
            </a:schemeClr>
          </a:solidFill>
        </p:spPr>
        <p:txBody>
          <a:bodyPr wrap="square" rtlCol="0">
            <a:spAutoFit/>
          </a:bodyPr>
          <a:lstStyle/>
          <a:p>
            <a:r>
              <a:rPr lang="en-GB" sz="2800" dirty="0">
                <a:latin typeface="+mj-lt"/>
              </a:rPr>
              <a:t>James bought a house. In the first year the value of the house decreased by 10%. In the second year the value of the house increased by 10%. Is the house worth more, less, or the same as what James paid for it? </a:t>
            </a:r>
          </a:p>
          <a:p>
            <a:r>
              <a:rPr lang="en-GB" sz="2800" dirty="0">
                <a:latin typeface="+mj-lt"/>
              </a:rPr>
              <a:t>Explain your answer.</a:t>
            </a:r>
          </a:p>
        </p:txBody>
      </p:sp>
    </p:spTree>
    <p:extLst>
      <p:ext uri="{BB962C8B-B14F-4D97-AF65-F5344CB8AC3E}">
        <p14:creationId xmlns:p14="http://schemas.microsoft.com/office/powerpoint/2010/main" val="568599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41FB5-587B-403F-BCA9-BE8683B052D5}"/>
              </a:ext>
            </a:extLst>
          </p:cNvPr>
          <p:cNvSpPr>
            <a:spLocks noGrp="1"/>
          </p:cNvSpPr>
          <p:nvPr>
            <p:ph type="ctrTitle"/>
          </p:nvPr>
        </p:nvSpPr>
        <p:spPr>
          <a:xfrm>
            <a:off x="1440872" y="540472"/>
            <a:ext cx="9144000" cy="669491"/>
          </a:xfrm>
        </p:spPr>
        <p:txBody>
          <a:bodyPr>
            <a:normAutofit/>
          </a:bodyPr>
          <a:lstStyle/>
          <a:p>
            <a:r>
              <a:rPr lang="en-GB" sz="3600" dirty="0">
                <a:solidFill>
                  <a:srgbClr val="002060"/>
                </a:solidFill>
              </a:rPr>
              <a:t>Reverse or not reverse percentages</a:t>
            </a:r>
          </a:p>
        </p:txBody>
      </p:sp>
      <p:sp>
        <p:nvSpPr>
          <p:cNvPr id="3" name="Subtitle 2">
            <a:extLst>
              <a:ext uri="{FF2B5EF4-FFF2-40B4-BE49-F238E27FC236}">
                <a16:creationId xmlns:a16="http://schemas.microsoft.com/office/drawing/2014/main" id="{7E222315-74F0-4084-8025-2E0A06F6AE64}"/>
              </a:ext>
            </a:extLst>
          </p:cNvPr>
          <p:cNvSpPr>
            <a:spLocks noGrp="1"/>
          </p:cNvSpPr>
          <p:nvPr>
            <p:ph type="subTitle" idx="1"/>
          </p:nvPr>
        </p:nvSpPr>
        <p:spPr>
          <a:xfrm>
            <a:off x="151002" y="2763469"/>
            <a:ext cx="11945923" cy="3217865"/>
          </a:xfrm>
          <a:solidFill>
            <a:schemeClr val="accent1">
              <a:lumMod val="20000"/>
              <a:lumOff val="80000"/>
            </a:schemeClr>
          </a:solidFill>
        </p:spPr>
        <p:txBody>
          <a:bodyPr>
            <a:normAutofit/>
          </a:bodyPr>
          <a:lstStyle/>
          <a:p>
            <a:pPr algn="l"/>
            <a:r>
              <a:rPr lang="en-GB" sz="2200" dirty="0">
                <a:solidFill>
                  <a:srgbClr val="002060"/>
                </a:solidFill>
              </a:rPr>
              <a:t>Pre-learning required: confident use of multipliers when an amount is decreased or increased. </a:t>
            </a:r>
          </a:p>
          <a:p>
            <a:pPr algn="l"/>
            <a:endParaRPr lang="en-GB" sz="2200" dirty="0">
              <a:solidFill>
                <a:srgbClr val="002060"/>
              </a:solidFill>
            </a:endParaRPr>
          </a:p>
          <a:p>
            <a:pPr algn="l"/>
            <a:r>
              <a:rPr lang="en-GB" sz="2200" dirty="0">
                <a:solidFill>
                  <a:srgbClr val="002060"/>
                </a:solidFill>
              </a:rPr>
              <a:t>The learning point of this lesson is choosing the correct strategy when dealing with the questions where an amount was changed by a certain percentage. </a:t>
            </a:r>
          </a:p>
          <a:p>
            <a:pPr algn="l"/>
            <a:endParaRPr lang="en-GB" sz="2200" dirty="0">
              <a:solidFill>
                <a:srgbClr val="002060"/>
              </a:solidFill>
            </a:endParaRPr>
          </a:p>
          <a:p>
            <a:pPr algn="l"/>
            <a:r>
              <a:rPr lang="en-GB" sz="2200" dirty="0">
                <a:solidFill>
                  <a:srgbClr val="002060"/>
                </a:solidFill>
              </a:rPr>
              <a:t>The aim is to highlight the differences in the approach when students have to find either the original or changed amount. Some mastery elements such as variation were used to highlight the most important elements.  </a:t>
            </a:r>
          </a:p>
          <a:p>
            <a:endParaRPr lang="en-GB" sz="3300" dirty="0"/>
          </a:p>
          <a:p>
            <a:endParaRPr lang="en-GB" sz="11200" dirty="0">
              <a:latin typeface="+mj-lt"/>
            </a:endParaRPr>
          </a:p>
          <a:p>
            <a:endParaRPr lang="en-GB" sz="1800" dirty="0">
              <a:latin typeface="+mj-lt"/>
            </a:endParaRPr>
          </a:p>
        </p:txBody>
      </p:sp>
      <p:cxnSp>
        <p:nvCxnSpPr>
          <p:cNvPr id="5" name="Straight Connector 4">
            <a:extLst>
              <a:ext uri="{FF2B5EF4-FFF2-40B4-BE49-F238E27FC236}">
                <a16:creationId xmlns:a16="http://schemas.microsoft.com/office/drawing/2014/main" id="{92652036-CE69-4427-8BD6-F47D641CD780}"/>
              </a:ext>
            </a:extLst>
          </p:cNvPr>
          <p:cNvCxnSpPr>
            <a:cxnSpLocks/>
          </p:cNvCxnSpPr>
          <p:nvPr/>
        </p:nvCxnSpPr>
        <p:spPr>
          <a:xfrm>
            <a:off x="2461956" y="1361359"/>
            <a:ext cx="7102764" cy="0"/>
          </a:xfrm>
          <a:prstGeom prst="line">
            <a:avLst/>
          </a:prstGeom>
          <a:ln w="28575">
            <a:solidFill>
              <a:srgbClr val="F824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0574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C97AA1-C08E-46D7-9877-F6D57F51105A}"/>
              </a:ext>
            </a:extLst>
          </p:cNvPr>
          <p:cNvSpPr>
            <a:spLocks noGrp="1"/>
          </p:cNvSpPr>
          <p:nvPr>
            <p:ph type="title"/>
          </p:nvPr>
        </p:nvSpPr>
        <p:spPr>
          <a:xfrm>
            <a:off x="649514" y="0"/>
            <a:ext cx="10515600" cy="1087437"/>
          </a:xfrm>
        </p:spPr>
        <p:txBody>
          <a:bodyPr>
            <a:normAutofit fontScale="90000"/>
          </a:bodyPr>
          <a:lstStyle/>
          <a:p>
            <a:pPr algn="ctr"/>
            <a:r>
              <a:rPr lang="en-GB" dirty="0">
                <a:solidFill>
                  <a:srgbClr val="F82442"/>
                </a:solidFill>
              </a:rPr>
              <a:t>What is the same and what is different in these questions?</a:t>
            </a:r>
          </a:p>
        </p:txBody>
      </p:sp>
      <p:sp>
        <p:nvSpPr>
          <p:cNvPr id="9" name="Content Placeholder 8">
            <a:extLst>
              <a:ext uri="{FF2B5EF4-FFF2-40B4-BE49-F238E27FC236}">
                <a16:creationId xmlns:a16="http://schemas.microsoft.com/office/drawing/2014/main" id="{9103902A-21EF-4446-BB46-DF7C94B214D1}"/>
              </a:ext>
            </a:extLst>
          </p:cNvPr>
          <p:cNvSpPr>
            <a:spLocks noGrp="1"/>
          </p:cNvSpPr>
          <p:nvPr>
            <p:ph sz="half" idx="1"/>
          </p:nvPr>
        </p:nvSpPr>
        <p:spPr>
          <a:xfrm>
            <a:off x="145143" y="1419225"/>
            <a:ext cx="5685971" cy="2607830"/>
          </a:xfrm>
          <a:solidFill>
            <a:schemeClr val="bg2"/>
          </a:solidFill>
        </p:spPr>
        <p:txBody>
          <a:bodyPr/>
          <a:lstStyle/>
          <a:p>
            <a:pPr marL="0" indent="0">
              <a:buNone/>
            </a:pPr>
            <a:r>
              <a:rPr lang="en-GB" dirty="0">
                <a:latin typeface="+mj-lt"/>
              </a:rPr>
              <a:t>Patrick invested money into a special savers bank account. Each year money in the account earns 4% interest. After one year, the total amount of money in the account was £291.20. </a:t>
            </a:r>
          </a:p>
          <a:p>
            <a:pPr marL="0" indent="0">
              <a:buNone/>
            </a:pPr>
            <a:r>
              <a:rPr lang="en-GB" dirty="0">
                <a:latin typeface="+mj-lt"/>
              </a:rPr>
              <a:t>How much did Patrick invest?</a:t>
            </a:r>
          </a:p>
        </p:txBody>
      </p:sp>
      <p:sp>
        <p:nvSpPr>
          <p:cNvPr id="10" name="Content Placeholder 9">
            <a:extLst>
              <a:ext uri="{FF2B5EF4-FFF2-40B4-BE49-F238E27FC236}">
                <a16:creationId xmlns:a16="http://schemas.microsoft.com/office/drawing/2014/main" id="{BCE9DBD6-D049-4C77-AD47-78AA4560ACF8}"/>
              </a:ext>
            </a:extLst>
          </p:cNvPr>
          <p:cNvSpPr>
            <a:spLocks noGrp="1"/>
          </p:cNvSpPr>
          <p:nvPr>
            <p:ph sz="half" idx="2"/>
          </p:nvPr>
        </p:nvSpPr>
        <p:spPr>
          <a:xfrm>
            <a:off x="6149263" y="1450879"/>
            <a:ext cx="5343653" cy="2576176"/>
          </a:xfrm>
          <a:solidFill>
            <a:schemeClr val="bg2"/>
          </a:solidFill>
        </p:spPr>
        <p:txBody>
          <a:bodyPr/>
          <a:lstStyle/>
          <a:p>
            <a:pPr marL="0" indent="0">
              <a:buNone/>
            </a:pPr>
            <a:r>
              <a:rPr lang="en-GB" dirty="0">
                <a:latin typeface="+mj-lt"/>
              </a:rPr>
              <a:t>In 2000 the population of a country was 4,580,000 By 2015, the population had increased by 18%. </a:t>
            </a:r>
          </a:p>
          <a:p>
            <a:pPr marL="0" indent="0">
              <a:buNone/>
            </a:pPr>
            <a:r>
              <a:rPr lang="en-GB" dirty="0">
                <a:latin typeface="+mj-lt"/>
              </a:rPr>
              <a:t>Work out the population in 2015.</a:t>
            </a:r>
          </a:p>
        </p:txBody>
      </p:sp>
      <p:sp>
        <p:nvSpPr>
          <p:cNvPr id="3" name="TextBox 2">
            <a:extLst>
              <a:ext uri="{FF2B5EF4-FFF2-40B4-BE49-F238E27FC236}">
                <a16:creationId xmlns:a16="http://schemas.microsoft.com/office/drawing/2014/main" id="{5924F225-A684-45FE-AC84-A82C648284A3}"/>
              </a:ext>
            </a:extLst>
          </p:cNvPr>
          <p:cNvSpPr txBox="1"/>
          <p:nvPr/>
        </p:nvSpPr>
        <p:spPr>
          <a:xfrm>
            <a:off x="145143" y="4668213"/>
            <a:ext cx="11795186" cy="2031325"/>
          </a:xfrm>
          <a:prstGeom prst="rect">
            <a:avLst/>
          </a:prstGeom>
          <a:solidFill>
            <a:schemeClr val="accent1">
              <a:lumMod val="20000"/>
              <a:lumOff val="80000"/>
            </a:schemeClr>
          </a:solidFill>
        </p:spPr>
        <p:txBody>
          <a:bodyPr wrap="square" rtlCol="0">
            <a:spAutoFit/>
          </a:bodyPr>
          <a:lstStyle/>
          <a:p>
            <a:r>
              <a:rPr lang="en-GB" dirty="0"/>
              <a:t>Here I would like students to reflect on the given information and the question in each task. </a:t>
            </a:r>
          </a:p>
          <a:p>
            <a:r>
              <a:rPr lang="en-GB" dirty="0"/>
              <a:t>I would also ask students to draw a diagram that describes the situation in each question to assess their understanding. </a:t>
            </a:r>
          </a:p>
          <a:p>
            <a:r>
              <a:rPr lang="en-GB" dirty="0"/>
              <a:t>I want students to see how each situation is structured: the initial quantity, the change and the quantity after the change. </a:t>
            </a:r>
          </a:p>
          <a:p>
            <a:r>
              <a:rPr lang="en-GB" dirty="0"/>
              <a:t>No solution is required at this stage: just a picture showing their understanding of the underlying structure of the problem.</a:t>
            </a:r>
          </a:p>
          <a:p>
            <a:r>
              <a:rPr lang="en-GB" dirty="0"/>
              <a:t>Then I want them to think about what makes these two questions similar and what makes them different. I decided not to use the same texts for the questions as you will see later in the lesson. This is to have a more open discussion to pick up as many obstacles that students might have as possible.</a:t>
            </a:r>
          </a:p>
        </p:txBody>
      </p:sp>
    </p:spTree>
    <p:extLst>
      <p:ext uri="{BB962C8B-B14F-4D97-AF65-F5344CB8AC3E}">
        <p14:creationId xmlns:p14="http://schemas.microsoft.com/office/powerpoint/2010/main" val="345108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37E3DA0B-B172-4822-9929-BC5E9DB50F32}"/>
              </a:ext>
            </a:extLst>
          </p:cNvPr>
          <p:cNvSpPr txBox="1"/>
          <p:nvPr/>
        </p:nvSpPr>
        <p:spPr>
          <a:xfrm>
            <a:off x="7860484" y="1174459"/>
            <a:ext cx="4202885" cy="1477328"/>
          </a:xfrm>
          <a:prstGeom prst="rect">
            <a:avLst/>
          </a:prstGeom>
          <a:noFill/>
        </p:spPr>
        <p:txBody>
          <a:bodyPr wrap="square" rtlCol="0">
            <a:spAutoFit/>
          </a:bodyPr>
          <a:lstStyle/>
          <a:p>
            <a:r>
              <a:rPr lang="en-GB" dirty="0">
                <a:solidFill>
                  <a:srgbClr val="F82442"/>
                </a:solidFill>
                <a:latin typeface="+mj-lt"/>
              </a:rPr>
              <a:t>Associated vocabulary:</a:t>
            </a:r>
          </a:p>
          <a:p>
            <a:r>
              <a:rPr lang="en-GB" dirty="0">
                <a:latin typeface="+mj-lt"/>
              </a:rPr>
              <a:t>Sale price</a:t>
            </a:r>
          </a:p>
          <a:p>
            <a:r>
              <a:rPr lang="en-GB" dirty="0">
                <a:latin typeface="+mj-lt"/>
              </a:rPr>
              <a:t>Before VAT amount</a:t>
            </a:r>
          </a:p>
          <a:p>
            <a:r>
              <a:rPr lang="en-GB" dirty="0">
                <a:latin typeface="+mj-lt"/>
              </a:rPr>
              <a:t>Decreased population</a:t>
            </a:r>
          </a:p>
          <a:p>
            <a:r>
              <a:rPr lang="en-GB" dirty="0">
                <a:latin typeface="+mj-lt"/>
              </a:rPr>
              <a:t>Reduced value (length, volume, speed,…)</a:t>
            </a:r>
          </a:p>
        </p:txBody>
      </p:sp>
      <p:grpSp>
        <p:nvGrpSpPr>
          <p:cNvPr id="40" name="Group 39">
            <a:extLst>
              <a:ext uri="{FF2B5EF4-FFF2-40B4-BE49-F238E27FC236}">
                <a16:creationId xmlns:a16="http://schemas.microsoft.com/office/drawing/2014/main" id="{D9670F38-BDD7-4C8C-B274-9F05A94A0222}"/>
              </a:ext>
            </a:extLst>
          </p:cNvPr>
          <p:cNvGrpSpPr/>
          <p:nvPr/>
        </p:nvGrpSpPr>
        <p:grpSpPr>
          <a:xfrm>
            <a:off x="847286" y="179450"/>
            <a:ext cx="4342703" cy="3134202"/>
            <a:chOff x="2667697" y="380785"/>
            <a:chExt cx="4342703" cy="3641277"/>
          </a:xfrm>
        </p:grpSpPr>
        <p:sp>
          <p:nvSpPr>
            <p:cNvPr id="5" name="Rectangle 4">
              <a:extLst>
                <a:ext uri="{FF2B5EF4-FFF2-40B4-BE49-F238E27FC236}">
                  <a16:creationId xmlns:a16="http://schemas.microsoft.com/office/drawing/2014/main" id="{FC077C45-3381-40AE-90C3-2ACE0B89E4A1}"/>
                </a:ext>
              </a:extLst>
            </p:cNvPr>
            <p:cNvSpPr/>
            <p:nvPr/>
          </p:nvSpPr>
          <p:spPr>
            <a:xfrm>
              <a:off x="2667697" y="1906454"/>
              <a:ext cx="1468074" cy="9144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rPr>
                <a:t>Initial quantity</a:t>
              </a:r>
            </a:p>
          </p:txBody>
        </p:sp>
        <p:sp>
          <p:nvSpPr>
            <p:cNvPr id="6" name="Rectangle 5">
              <a:extLst>
                <a:ext uri="{FF2B5EF4-FFF2-40B4-BE49-F238E27FC236}">
                  <a16:creationId xmlns:a16="http://schemas.microsoft.com/office/drawing/2014/main" id="{BB315663-EEAB-4B39-93C8-3143B042925C}"/>
                </a:ext>
              </a:extLst>
            </p:cNvPr>
            <p:cNvSpPr/>
            <p:nvPr/>
          </p:nvSpPr>
          <p:spPr>
            <a:xfrm>
              <a:off x="5981350" y="1912689"/>
              <a:ext cx="1029050" cy="9144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rPr>
                <a:t>Changed</a:t>
              </a:r>
            </a:p>
            <a:p>
              <a:pPr algn="ctr"/>
              <a:r>
                <a:rPr lang="en-GB" dirty="0">
                  <a:solidFill>
                    <a:srgbClr val="002060"/>
                  </a:solidFill>
                </a:rPr>
                <a:t>quantity </a:t>
              </a:r>
            </a:p>
          </p:txBody>
        </p:sp>
        <p:cxnSp>
          <p:nvCxnSpPr>
            <p:cNvPr id="12" name="Connector: Curved 11">
              <a:extLst>
                <a:ext uri="{FF2B5EF4-FFF2-40B4-BE49-F238E27FC236}">
                  <a16:creationId xmlns:a16="http://schemas.microsoft.com/office/drawing/2014/main" id="{07BA9BDB-E2CA-49F4-813C-CD9E21DA67E3}"/>
                </a:ext>
              </a:extLst>
            </p:cNvPr>
            <p:cNvCxnSpPr>
              <a:cxnSpLocks/>
            </p:cNvCxnSpPr>
            <p:nvPr/>
          </p:nvCxnSpPr>
          <p:spPr>
            <a:xfrm rot="5400000" flipH="1" flipV="1">
              <a:off x="4887228" y="225630"/>
              <a:ext cx="21088" cy="3310856"/>
            </a:xfrm>
            <a:prstGeom prst="curvedConnector3">
              <a:avLst>
                <a:gd name="adj1" fmla="val 432671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Connector: Curved 29">
              <a:extLst>
                <a:ext uri="{FF2B5EF4-FFF2-40B4-BE49-F238E27FC236}">
                  <a16:creationId xmlns:a16="http://schemas.microsoft.com/office/drawing/2014/main" id="{56EAD1F3-D4B3-40FA-BB98-BCE41F48A1BD}"/>
                </a:ext>
              </a:extLst>
            </p:cNvPr>
            <p:cNvCxnSpPr>
              <a:cxnSpLocks/>
            </p:cNvCxnSpPr>
            <p:nvPr/>
          </p:nvCxnSpPr>
          <p:spPr>
            <a:xfrm rot="16200000" flipV="1">
              <a:off x="4891422" y="1165311"/>
              <a:ext cx="12700" cy="3310856"/>
            </a:xfrm>
            <a:prstGeom prst="curvedConnector3">
              <a:avLst>
                <a:gd name="adj1" fmla="val -6588992"/>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Rectangle 37">
                  <a:extLst>
                    <a:ext uri="{FF2B5EF4-FFF2-40B4-BE49-F238E27FC236}">
                      <a16:creationId xmlns:a16="http://schemas.microsoft.com/office/drawing/2014/main" id="{C9A49F9D-D2DC-476A-87B0-09F965EAC0E0}"/>
                    </a:ext>
                  </a:extLst>
                </p:cNvPr>
                <p:cNvSpPr/>
                <p:nvPr/>
              </p:nvSpPr>
              <p:spPr>
                <a:xfrm>
                  <a:off x="3706535" y="380785"/>
                  <a:ext cx="2382473" cy="58745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GB" i="1" smtClean="0">
                            <a:solidFill>
                              <a:srgbClr val="F82442"/>
                            </a:solidFill>
                            <a:latin typeface="Cambria Math" panose="02040503050406030204" pitchFamily="18" charset="0"/>
                            <a:ea typeface="Cambria Math" panose="02040503050406030204" pitchFamily="18" charset="0"/>
                          </a:rPr>
                          <m:t>×</m:t>
                        </m:r>
                        <m:r>
                          <a:rPr lang="en-GB" i="1" smtClean="0">
                            <a:solidFill>
                              <a:srgbClr val="F82442"/>
                            </a:solidFill>
                            <a:latin typeface="Cambria Math" panose="02040503050406030204" pitchFamily="18" charset="0"/>
                            <a:ea typeface="Cambria Math" panose="02040503050406030204" pitchFamily="18" charset="0"/>
                          </a:rPr>
                          <m:t>𝑚𝑢𝑙𝑡𝑖</m:t>
                        </m:r>
                        <m:r>
                          <a:rPr lang="en-GB" b="0" i="1" smtClean="0">
                            <a:solidFill>
                              <a:srgbClr val="F82442"/>
                            </a:solidFill>
                            <a:latin typeface="Cambria Math" panose="02040503050406030204" pitchFamily="18" charset="0"/>
                            <a:ea typeface="Cambria Math" panose="02040503050406030204" pitchFamily="18" charset="0"/>
                          </a:rPr>
                          <m:t>𝑝𝑙𝑖𝑒𝑟</m:t>
                        </m:r>
                      </m:oMath>
                    </m:oMathPara>
                  </a14:m>
                  <a:endParaRPr lang="en-GB" dirty="0"/>
                </a:p>
              </p:txBody>
            </p:sp>
          </mc:Choice>
          <mc:Fallback xmlns="">
            <p:sp>
              <p:nvSpPr>
                <p:cNvPr id="38" name="Rectangle 37">
                  <a:extLst>
                    <a:ext uri="{FF2B5EF4-FFF2-40B4-BE49-F238E27FC236}">
                      <a16:creationId xmlns:a16="http://schemas.microsoft.com/office/drawing/2014/main" id="{C9A49F9D-D2DC-476A-87B0-09F965EAC0E0}"/>
                    </a:ext>
                  </a:extLst>
                </p:cNvPr>
                <p:cNvSpPr>
                  <a:spLocks noRot="1" noChangeAspect="1" noMove="1" noResize="1" noEditPoints="1" noAdjustHandles="1" noChangeArrowheads="1" noChangeShapeType="1" noTextEdit="1"/>
                </p:cNvSpPr>
                <p:nvPr/>
              </p:nvSpPr>
              <p:spPr>
                <a:xfrm>
                  <a:off x="3706535" y="380785"/>
                  <a:ext cx="2382473" cy="587458"/>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39" name="Rectangle 38">
                  <a:extLst>
                    <a:ext uri="{FF2B5EF4-FFF2-40B4-BE49-F238E27FC236}">
                      <a16:creationId xmlns:a16="http://schemas.microsoft.com/office/drawing/2014/main" id="{E42C6EB6-A91C-426C-8DD2-FD1411F05EA4}"/>
                    </a:ext>
                  </a:extLst>
                </p:cNvPr>
                <p:cNvSpPr/>
                <p:nvPr/>
              </p:nvSpPr>
              <p:spPr>
                <a:xfrm>
                  <a:off x="3976383" y="3434604"/>
                  <a:ext cx="2223082" cy="58745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82442"/>
                      </a:solidFill>
                      <a:ea typeface="Cambria Math" panose="02040503050406030204" pitchFamily="18" charset="0"/>
                    </a:rPr>
                    <a:t>÷</a:t>
                  </a:r>
                  <a14:m>
                    <m:oMath xmlns:m="http://schemas.openxmlformats.org/officeDocument/2006/math">
                      <m:r>
                        <a:rPr lang="en-GB" b="0" i="0" smtClean="0">
                          <a:solidFill>
                            <a:srgbClr val="F82442"/>
                          </a:solidFill>
                          <a:latin typeface="Cambria Math" panose="02040503050406030204" pitchFamily="18" charset="0"/>
                          <a:ea typeface="Cambria Math" panose="02040503050406030204" pitchFamily="18" charset="0"/>
                        </a:rPr>
                        <m:t> </m:t>
                      </m:r>
                      <m:r>
                        <a:rPr lang="en-GB" i="1">
                          <a:solidFill>
                            <a:srgbClr val="F82442"/>
                          </a:solidFill>
                          <a:latin typeface="Cambria Math" panose="02040503050406030204" pitchFamily="18" charset="0"/>
                          <a:ea typeface="Cambria Math" panose="02040503050406030204" pitchFamily="18" charset="0"/>
                        </a:rPr>
                        <m:t>𝑚𝑢𝑙𝑡𝑖𝑝𝑙𝑖𝑒𝑟</m:t>
                      </m:r>
                    </m:oMath>
                  </a14:m>
                  <a:endParaRPr lang="en-GB" dirty="0"/>
                </a:p>
              </p:txBody>
            </p:sp>
          </mc:Choice>
          <mc:Fallback>
            <p:sp>
              <p:nvSpPr>
                <p:cNvPr id="39" name="Rectangle 38">
                  <a:extLst>
                    <a:ext uri="{FF2B5EF4-FFF2-40B4-BE49-F238E27FC236}">
                      <a16:creationId xmlns:a16="http://schemas.microsoft.com/office/drawing/2014/main" id="{E42C6EB6-A91C-426C-8DD2-FD1411F05EA4}"/>
                    </a:ext>
                  </a:extLst>
                </p:cNvPr>
                <p:cNvSpPr>
                  <a:spLocks noRot="1" noChangeAspect="1" noMove="1" noResize="1" noEditPoints="1" noAdjustHandles="1" noChangeArrowheads="1" noChangeShapeType="1" noTextEdit="1"/>
                </p:cNvSpPr>
                <p:nvPr/>
              </p:nvSpPr>
              <p:spPr>
                <a:xfrm>
                  <a:off x="3976383" y="3434604"/>
                  <a:ext cx="2223082" cy="587458"/>
                </a:xfrm>
                <a:prstGeom prst="rect">
                  <a:avLst/>
                </a:prstGeom>
                <a:blipFill>
                  <a:blip r:embed="rId3"/>
                  <a:stretch>
                    <a:fillRect b="-1176"/>
                  </a:stretch>
                </a:blipFill>
              </p:spPr>
              <p:txBody>
                <a:bodyPr/>
                <a:lstStyle/>
                <a:p>
                  <a:r>
                    <a:rPr lang="en-GB">
                      <a:noFill/>
                    </a:rPr>
                    <a:t> </a:t>
                  </a:r>
                </a:p>
              </p:txBody>
            </p:sp>
          </mc:Fallback>
        </mc:AlternateContent>
      </p:grpSp>
      <p:grpSp>
        <p:nvGrpSpPr>
          <p:cNvPr id="42" name="Group 41">
            <a:extLst>
              <a:ext uri="{FF2B5EF4-FFF2-40B4-BE49-F238E27FC236}">
                <a16:creationId xmlns:a16="http://schemas.microsoft.com/office/drawing/2014/main" id="{066FE88E-551C-4641-BC29-472185F23087}"/>
              </a:ext>
            </a:extLst>
          </p:cNvPr>
          <p:cNvGrpSpPr/>
          <p:nvPr/>
        </p:nvGrpSpPr>
        <p:grpSpPr>
          <a:xfrm>
            <a:off x="6637088" y="3494500"/>
            <a:ext cx="5073943" cy="3134202"/>
            <a:chOff x="2667697" y="380785"/>
            <a:chExt cx="5073943" cy="3641277"/>
          </a:xfrm>
        </p:grpSpPr>
        <p:sp>
          <p:nvSpPr>
            <p:cNvPr id="43" name="Rectangle 42">
              <a:extLst>
                <a:ext uri="{FF2B5EF4-FFF2-40B4-BE49-F238E27FC236}">
                  <a16:creationId xmlns:a16="http://schemas.microsoft.com/office/drawing/2014/main" id="{EE2971EE-9D49-4E10-97E2-78D8BA27A2A4}"/>
                </a:ext>
              </a:extLst>
            </p:cNvPr>
            <p:cNvSpPr/>
            <p:nvPr/>
          </p:nvSpPr>
          <p:spPr>
            <a:xfrm>
              <a:off x="2667697" y="1906454"/>
              <a:ext cx="1029050" cy="9144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rPr>
                <a:t>Initial quantity</a:t>
              </a:r>
            </a:p>
          </p:txBody>
        </p:sp>
        <p:sp>
          <p:nvSpPr>
            <p:cNvPr id="44" name="Rectangle 43">
              <a:extLst>
                <a:ext uri="{FF2B5EF4-FFF2-40B4-BE49-F238E27FC236}">
                  <a16:creationId xmlns:a16="http://schemas.microsoft.com/office/drawing/2014/main" id="{363992F4-D3DC-47AA-BD25-D40D86AB3BAF}"/>
                </a:ext>
              </a:extLst>
            </p:cNvPr>
            <p:cNvSpPr/>
            <p:nvPr/>
          </p:nvSpPr>
          <p:spPr>
            <a:xfrm>
              <a:off x="5981350" y="1912689"/>
              <a:ext cx="1760290" cy="9144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rPr>
                <a:t>Changed</a:t>
              </a:r>
            </a:p>
            <a:p>
              <a:pPr algn="ctr"/>
              <a:r>
                <a:rPr lang="en-GB" dirty="0">
                  <a:solidFill>
                    <a:srgbClr val="002060"/>
                  </a:solidFill>
                </a:rPr>
                <a:t>quantity </a:t>
              </a:r>
            </a:p>
          </p:txBody>
        </p:sp>
        <p:cxnSp>
          <p:nvCxnSpPr>
            <p:cNvPr id="45" name="Connector: Curved 44">
              <a:extLst>
                <a:ext uri="{FF2B5EF4-FFF2-40B4-BE49-F238E27FC236}">
                  <a16:creationId xmlns:a16="http://schemas.microsoft.com/office/drawing/2014/main" id="{1EC36E7A-971F-4FBF-BBDE-25DD2C612864}"/>
                </a:ext>
              </a:extLst>
            </p:cNvPr>
            <p:cNvCxnSpPr>
              <a:cxnSpLocks/>
            </p:cNvCxnSpPr>
            <p:nvPr/>
          </p:nvCxnSpPr>
          <p:spPr>
            <a:xfrm rot="5400000" flipH="1" flipV="1">
              <a:off x="4887228" y="225630"/>
              <a:ext cx="21088" cy="3310856"/>
            </a:xfrm>
            <a:prstGeom prst="curvedConnector3">
              <a:avLst>
                <a:gd name="adj1" fmla="val 432671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4001E0DA-5BA8-49E4-ADB2-5EE10604F2DC}"/>
                </a:ext>
              </a:extLst>
            </p:cNvPr>
            <p:cNvCxnSpPr>
              <a:cxnSpLocks/>
            </p:cNvCxnSpPr>
            <p:nvPr/>
          </p:nvCxnSpPr>
          <p:spPr>
            <a:xfrm rot="16200000" flipV="1">
              <a:off x="4891422" y="1165311"/>
              <a:ext cx="12700" cy="3310856"/>
            </a:xfrm>
            <a:prstGeom prst="curvedConnector3">
              <a:avLst>
                <a:gd name="adj1" fmla="val -6588992"/>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7" name="Rectangle 46">
                  <a:extLst>
                    <a:ext uri="{FF2B5EF4-FFF2-40B4-BE49-F238E27FC236}">
                      <a16:creationId xmlns:a16="http://schemas.microsoft.com/office/drawing/2014/main" id="{4AC7E960-FAF4-42F3-995C-76F1A8559241}"/>
                    </a:ext>
                  </a:extLst>
                </p:cNvPr>
                <p:cNvSpPr/>
                <p:nvPr/>
              </p:nvSpPr>
              <p:spPr>
                <a:xfrm>
                  <a:off x="3706535" y="380785"/>
                  <a:ext cx="2382473" cy="58745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GB" i="1" smtClean="0">
                            <a:solidFill>
                              <a:srgbClr val="F82442"/>
                            </a:solidFill>
                            <a:latin typeface="Cambria Math" panose="02040503050406030204" pitchFamily="18" charset="0"/>
                            <a:ea typeface="Cambria Math" panose="02040503050406030204" pitchFamily="18" charset="0"/>
                          </a:rPr>
                          <m:t>×</m:t>
                        </m:r>
                        <m:r>
                          <a:rPr lang="en-GB" i="1" smtClean="0">
                            <a:solidFill>
                              <a:srgbClr val="F82442"/>
                            </a:solidFill>
                            <a:latin typeface="Cambria Math" panose="02040503050406030204" pitchFamily="18" charset="0"/>
                            <a:ea typeface="Cambria Math" panose="02040503050406030204" pitchFamily="18" charset="0"/>
                          </a:rPr>
                          <m:t>𝑚𝑢𝑙𝑡𝑖</m:t>
                        </m:r>
                        <m:r>
                          <a:rPr lang="en-GB" b="0" i="1" smtClean="0">
                            <a:solidFill>
                              <a:srgbClr val="F82442"/>
                            </a:solidFill>
                            <a:latin typeface="Cambria Math" panose="02040503050406030204" pitchFamily="18" charset="0"/>
                            <a:ea typeface="Cambria Math" panose="02040503050406030204" pitchFamily="18" charset="0"/>
                          </a:rPr>
                          <m:t>𝑝𝑙𝑖𝑒𝑟</m:t>
                        </m:r>
                      </m:oMath>
                    </m:oMathPara>
                  </a14:m>
                  <a:endParaRPr lang="en-GB" dirty="0"/>
                </a:p>
              </p:txBody>
            </p:sp>
          </mc:Choice>
          <mc:Fallback xmlns="">
            <p:sp>
              <p:nvSpPr>
                <p:cNvPr id="47" name="Rectangle 46">
                  <a:extLst>
                    <a:ext uri="{FF2B5EF4-FFF2-40B4-BE49-F238E27FC236}">
                      <a16:creationId xmlns:a16="http://schemas.microsoft.com/office/drawing/2014/main" id="{4AC7E960-FAF4-42F3-995C-76F1A8559241}"/>
                    </a:ext>
                  </a:extLst>
                </p:cNvPr>
                <p:cNvSpPr>
                  <a:spLocks noRot="1" noChangeAspect="1" noMove="1" noResize="1" noEditPoints="1" noAdjustHandles="1" noChangeArrowheads="1" noChangeShapeType="1" noTextEdit="1"/>
                </p:cNvSpPr>
                <p:nvPr/>
              </p:nvSpPr>
              <p:spPr>
                <a:xfrm>
                  <a:off x="3706535" y="380785"/>
                  <a:ext cx="2382473" cy="587458"/>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48" name="Rectangle 47">
                  <a:extLst>
                    <a:ext uri="{FF2B5EF4-FFF2-40B4-BE49-F238E27FC236}">
                      <a16:creationId xmlns:a16="http://schemas.microsoft.com/office/drawing/2014/main" id="{5AF910C8-8A6E-4B00-863F-0B9C411139C2}"/>
                    </a:ext>
                  </a:extLst>
                </p:cNvPr>
                <p:cNvSpPr/>
                <p:nvPr/>
              </p:nvSpPr>
              <p:spPr>
                <a:xfrm>
                  <a:off x="3976383" y="3434604"/>
                  <a:ext cx="2223082" cy="58745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82442"/>
                      </a:solidFill>
                      <a:ea typeface="Cambria Math" panose="02040503050406030204" pitchFamily="18" charset="0"/>
                    </a:rPr>
                    <a:t>÷ </a:t>
                  </a:r>
                  <a14:m>
                    <m:oMath xmlns:m="http://schemas.openxmlformats.org/officeDocument/2006/math">
                      <m:r>
                        <a:rPr lang="en-GB" i="1">
                          <a:solidFill>
                            <a:srgbClr val="F82442"/>
                          </a:solidFill>
                          <a:latin typeface="Cambria Math" panose="02040503050406030204" pitchFamily="18" charset="0"/>
                          <a:ea typeface="Cambria Math" panose="02040503050406030204" pitchFamily="18" charset="0"/>
                        </a:rPr>
                        <m:t>𝑚𝑢𝑙𝑡𝑖𝑝𝑙𝑖𝑒𝑟</m:t>
                      </m:r>
                    </m:oMath>
                  </a14:m>
                  <a:endParaRPr lang="en-GB" dirty="0"/>
                </a:p>
              </p:txBody>
            </p:sp>
          </mc:Choice>
          <mc:Fallback>
            <p:sp>
              <p:nvSpPr>
                <p:cNvPr id="48" name="Rectangle 47">
                  <a:extLst>
                    <a:ext uri="{FF2B5EF4-FFF2-40B4-BE49-F238E27FC236}">
                      <a16:creationId xmlns:a16="http://schemas.microsoft.com/office/drawing/2014/main" id="{5AF910C8-8A6E-4B00-863F-0B9C411139C2}"/>
                    </a:ext>
                  </a:extLst>
                </p:cNvPr>
                <p:cNvSpPr>
                  <a:spLocks noRot="1" noChangeAspect="1" noMove="1" noResize="1" noEditPoints="1" noAdjustHandles="1" noChangeArrowheads="1" noChangeShapeType="1" noTextEdit="1"/>
                </p:cNvSpPr>
                <p:nvPr/>
              </p:nvSpPr>
              <p:spPr>
                <a:xfrm>
                  <a:off x="3976383" y="3434604"/>
                  <a:ext cx="2223082" cy="587458"/>
                </a:xfrm>
                <a:prstGeom prst="rect">
                  <a:avLst/>
                </a:prstGeom>
                <a:blipFill>
                  <a:blip r:embed="rId5"/>
                  <a:stretch>
                    <a:fillRect b="-2353"/>
                  </a:stretch>
                </a:blipFill>
              </p:spPr>
              <p:txBody>
                <a:bodyPr/>
                <a:lstStyle/>
                <a:p>
                  <a:r>
                    <a:rPr lang="en-GB">
                      <a:noFill/>
                    </a:rPr>
                    <a:t> </a:t>
                  </a:r>
                </a:p>
              </p:txBody>
            </p:sp>
          </mc:Fallback>
        </mc:AlternateContent>
      </p:grpSp>
      <p:sp>
        <p:nvSpPr>
          <p:cNvPr id="49" name="Arrow: Right 48">
            <a:extLst>
              <a:ext uri="{FF2B5EF4-FFF2-40B4-BE49-F238E27FC236}">
                <a16:creationId xmlns:a16="http://schemas.microsoft.com/office/drawing/2014/main" id="{88746EFC-6BAB-4D23-B432-E4BFA790CB56}"/>
              </a:ext>
            </a:extLst>
          </p:cNvPr>
          <p:cNvSpPr/>
          <p:nvPr/>
        </p:nvSpPr>
        <p:spPr>
          <a:xfrm rot="10800000">
            <a:off x="5796793" y="1461723"/>
            <a:ext cx="134752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Box 49">
            <a:extLst>
              <a:ext uri="{FF2B5EF4-FFF2-40B4-BE49-F238E27FC236}">
                <a16:creationId xmlns:a16="http://schemas.microsoft.com/office/drawing/2014/main" id="{3C8A44EB-A907-4068-B034-29A8AE30ADFD}"/>
              </a:ext>
            </a:extLst>
          </p:cNvPr>
          <p:cNvSpPr txBox="1"/>
          <p:nvPr/>
        </p:nvSpPr>
        <p:spPr>
          <a:xfrm>
            <a:off x="847286" y="4159646"/>
            <a:ext cx="4202885" cy="1477328"/>
          </a:xfrm>
          <a:prstGeom prst="rect">
            <a:avLst/>
          </a:prstGeom>
          <a:noFill/>
        </p:spPr>
        <p:txBody>
          <a:bodyPr wrap="square" rtlCol="0">
            <a:spAutoFit/>
          </a:bodyPr>
          <a:lstStyle/>
          <a:p>
            <a:r>
              <a:rPr lang="en-GB" dirty="0">
                <a:solidFill>
                  <a:srgbClr val="F82442"/>
                </a:solidFill>
                <a:latin typeface="+mj-lt"/>
              </a:rPr>
              <a:t>Associated vocabulary:</a:t>
            </a:r>
          </a:p>
          <a:p>
            <a:r>
              <a:rPr lang="en-GB" dirty="0">
                <a:latin typeface="+mj-lt"/>
              </a:rPr>
              <a:t>Increased invested amount or price</a:t>
            </a:r>
          </a:p>
          <a:p>
            <a:r>
              <a:rPr lang="en-GB" dirty="0">
                <a:latin typeface="+mj-lt"/>
              </a:rPr>
              <a:t>After VAT amount</a:t>
            </a:r>
          </a:p>
          <a:p>
            <a:r>
              <a:rPr lang="en-GB">
                <a:latin typeface="+mj-lt"/>
              </a:rPr>
              <a:t>Increased </a:t>
            </a:r>
            <a:r>
              <a:rPr lang="en-GB" dirty="0">
                <a:latin typeface="+mj-lt"/>
              </a:rPr>
              <a:t>population</a:t>
            </a:r>
          </a:p>
          <a:p>
            <a:r>
              <a:rPr lang="en-GB" dirty="0">
                <a:latin typeface="+mj-lt"/>
              </a:rPr>
              <a:t>Greater value (length, volume, speed,…)</a:t>
            </a:r>
          </a:p>
        </p:txBody>
      </p:sp>
      <p:sp>
        <p:nvSpPr>
          <p:cNvPr id="51" name="Arrow: Right 50">
            <a:extLst>
              <a:ext uri="{FF2B5EF4-FFF2-40B4-BE49-F238E27FC236}">
                <a16:creationId xmlns:a16="http://schemas.microsoft.com/office/drawing/2014/main" id="{C31C78DB-F114-4819-B926-5F00D8943893}"/>
              </a:ext>
            </a:extLst>
          </p:cNvPr>
          <p:cNvSpPr/>
          <p:nvPr/>
        </p:nvSpPr>
        <p:spPr>
          <a:xfrm>
            <a:off x="4907712" y="4552609"/>
            <a:ext cx="134752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FB63CCA1-35FC-462F-A48D-39E98669EBC4}"/>
              </a:ext>
            </a:extLst>
          </p:cNvPr>
          <p:cNvSpPr txBox="1"/>
          <p:nvPr/>
        </p:nvSpPr>
        <p:spPr>
          <a:xfrm>
            <a:off x="219121" y="6019720"/>
            <a:ext cx="6240402" cy="646331"/>
          </a:xfrm>
          <a:prstGeom prst="rect">
            <a:avLst/>
          </a:prstGeom>
          <a:solidFill>
            <a:schemeClr val="accent1">
              <a:lumMod val="20000"/>
              <a:lumOff val="80000"/>
            </a:schemeClr>
          </a:solidFill>
        </p:spPr>
        <p:txBody>
          <a:bodyPr wrap="square" rtlCol="0">
            <a:spAutoFit/>
          </a:bodyPr>
          <a:lstStyle/>
          <a:p>
            <a:r>
              <a:rPr lang="en-GB" dirty="0"/>
              <a:t>Some ideas for representations and vocabulary to highlight the essential features of such questions</a:t>
            </a:r>
            <a:r>
              <a:rPr lang="en-GB" dirty="0">
                <a:latin typeface="+mj-lt"/>
              </a:rPr>
              <a:t>.</a:t>
            </a:r>
          </a:p>
        </p:txBody>
      </p:sp>
    </p:spTree>
    <p:extLst>
      <p:ext uri="{BB962C8B-B14F-4D97-AF65-F5344CB8AC3E}">
        <p14:creationId xmlns:p14="http://schemas.microsoft.com/office/powerpoint/2010/main" val="2871402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C97AA1-C08E-46D7-9877-F6D57F51105A}"/>
              </a:ext>
            </a:extLst>
          </p:cNvPr>
          <p:cNvSpPr>
            <a:spLocks noGrp="1"/>
          </p:cNvSpPr>
          <p:nvPr>
            <p:ph type="title"/>
          </p:nvPr>
        </p:nvSpPr>
        <p:spPr>
          <a:xfrm>
            <a:off x="649514" y="1"/>
            <a:ext cx="10515600" cy="1048623"/>
          </a:xfrm>
        </p:spPr>
        <p:txBody>
          <a:bodyPr>
            <a:noAutofit/>
          </a:bodyPr>
          <a:lstStyle/>
          <a:p>
            <a:pPr algn="ctr"/>
            <a:r>
              <a:rPr lang="en-GB" sz="3600" dirty="0">
                <a:solidFill>
                  <a:srgbClr val="F82442"/>
                </a:solidFill>
              </a:rPr>
              <a:t>Draw a diagram to represent each question.</a:t>
            </a:r>
            <a:br>
              <a:rPr lang="en-GB" sz="3600" dirty="0">
                <a:solidFill>
                  <a:srgbClr val="F82442"/>
                </a:solidFill>
              </a:rPr>
            </a:br>
            <a:r>
              <a:rPr lang="en-GB" sz="3600" dirty="0">
                <a:solidFill>
                  <a:srgbClr val="F82442"/>
                </a:solidFill>
              </a:rPr>
              <a:t>What is the same and what is different? </a:t>
            </a:r>
          </a:p>
        </p:txBody>
      </p:sp>
      <p:sp>
        <p:nvSpPr>
          <p:cNvPr id="9" name="Content Placeholder 8">
            <a:extLst>
              <a:ext uri="{FF2B5EF4-FFF2-40B4-BE49-F238E27FC236}">
                <a16:creationId xmlns:a16="http://schemas.microsoft.com/office/drawing/2014/main" id="{9103902A-21EF-4446-BB46-DF7C94B214D1}"/>
              </a:ext>
            </a:extLst>
          </p:cNvPr>
          <p:cNvSpPr>
            <a:spLocks noGrp="1"/>
          </p:cNvSpPr>
          <p:nvPr>
            <p:ph sz="half" idx="1"/>
          </p:nvPr>
        </p:nvSpPr>
        <p:spPr>
          <a:xfrm>
            <a:off x="145143" y="1252044"/>
            <a:ext cx="5950857" cy="2802397"/>
          </a:xfrm>
          <a:solidFill>
            <a:schemeClr val="bg2"/>
          </a:solidFill>
        </p:spPr>
        <p:txBody>
          <a:bodyPr/>
          <a:lstStyle/>
          <a:p>
            <a:pPr marL="0" indent="0">
              <a:buNone/>
            </a:pPr>
            <a:r>
              <a:rPr lang="en-GB" dirty="0">
                <a:latin typeface="+mj-lt"/>
              </a:rPr>
              <a:t>Ottawa is the capital city of Canada. The population of Ottawa is 890,000. This population is 2.5% of the total population of Canada. </a:t>
            </a:r>
          </a:p>
          <a:p>
            <a:pPr marL="0" indent="0">
              <a:buNone/>
            </a:pPr>
            <a:r>
              <a:rPr lang="en-GB" dirty="0">
                <a:latin typeface="+mj-lt"/>
              </a:rPr>
              <a:t>What is the total population of Canada?</a:t>
            </a:r>
          </a:p>
        </p:txBody>
      </p:sp>
      <p:sp>
        <p:nvSpPr>
          <p:cNvPr id="10" name="Content Placeholder 9">
            <a:extLst>
              <a:ext uri="{FF2B5EF4-FFF2-40B4-BE49-F238E27FC236}">
                <a16:creationId xmlns:a16="http://schemas.microsoft.com/office/drawing/2014/main" id="{BCE9DBD6-D049-4C77-AD47-78AA4560ACF8}"/>
              </a:ext>
            </a:extLst>
          </p:cNvPr>
          <p:cNvSpPr>
            <a:spLocks noGrp="1"/>
          </p:cNvSpPr>
          <p:nvPr>
            <p:ph sz="half" idx="2"/>
          </p:nvPr>
        </p:nvSpPr>
        <p:spPr>
          <a:xfrm>
            <a:off x="6758729" y="1252044"/>
            <a:ext cx="5181600" cy="2802397"/>
          </a:xfrm>
          <a:solidFill>
            <a:schemeClr val="bg2"/>
          </a:solidFill>
        </p:spPr>
        <p:txBody>
          <a:bodyPr/>
          <a:lstStyle/>
          <a:p>
            <a:pPr marL="0" indent="0">
              <a:buNone/>
            </a:pPr>
            <a:r>
              <a:rPr lang="en-GB" dirty="0">
                <a:latin typeface="+mj-lt"/>
              </a:rPr>
              <a:t>A lamp is on sale at £22.05. This is a 10% reduction of the normal price. </a:t>
            </a:r>
          </a:p>
          <a:p>
            <a:pPr marL="0" indent="0">
              <a:buNone/>
            </a:pPr>
            <a:r>
              <a:rPr lang="en-GB" dirty="0">
                <a:latin typeface="+mj-lt"/>
              </a:rPr>
              <a:t>What was the price of the lamp before the reduction?</a:t>
            </a:r>
          </a:p>
        </p:txBody>
      </p:sp>
      <p:sp>
        <p:nvSpPr>
          <p:cNvPr id="6" name="TextBox 5">
            <a:extLst>
              <a:ext uri="{FF2B5EF4-FFF2-40B4-BE49-F238E27FC236}">
                <a16:creationId xmlns:a16="http://schemas.microsoft.com/office/drawing/2014/main" id="{94E97BC2-B5BA-49FF-838F-4BD9504DB3FA}"/>
              </a:ext>
            </a:extLst>
          </p:cNvPr>
          <p:cNvSpPr txBox="1"/>
          <p:nvPr/>
        </p:nvSpPr>
        <p:spPr>
          <a:xfrm>
            <a:off x="9721" y="5421290"/>
            <a:ext cx="11795186" cy="369332"/>
          </a:xfrm>
          <a:prstGeom prst="rect">
            <a:avLst/>
          </a:prstGeom>
          <a:solidFill>
            <a:schemeClr val="accent1">
              <a:lumMod val="20000"/>
              <a:lumOff val="80000"/>
            </a:schemeClr>
          </a:solidFill>
        </p:spPr>
        <p:txBody>
          <a:bodyPr wrap="square" rtlCol="0">
            <a:spAutoFit/>
          </a:bodyPr>
          <a:lstStyle/>
          <a:p>
            <a:r>
              <a:rPr lang="en-GB" dirty="0"/>
              <a:t>A couple more questions to use for assessment and ensure that all can interpret the differences in both questions. </a:t>
            </a:r>
          </a:p>
        </p:txBody>
      </p:sp>
    </p:spTree>
    <p:extLst>
      <p:ext uri="{BB962C8B-B14F-4D97-AF65-F5344CB8AC3E}">
        <p14:creationId xmlns:p14="http://schemas.microsoft.com/office/powerpoint/2010/main" val="1736616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C97AA1-C08E-46D7-9877-F6D57F51105A}"/>
              </a:ext>
            </a:extLst>
          </p:cNvPr>
          <p:cNvSpPr>
            <a:spLocks noGrp="1"/>
          </p:cNvSpPr>
          <p:nvPr>
            <p:ph type="title"/>
          </p:nvPr>
        </p:nvSpPr>
        <p:spPr>
          <a:xfrm>
            <a:off x="649514" y="0"/>
            <a:ext cx="10515600" cy="1325563"/>
          </a:xfrm>
        </p:spPr>
        <p:txBody>
          <a:bodyPr>
            <a:normAutofit/>
          </a:bodyPr>
          <a:lstStyle/>
          <a:p>
            <a:pPr algn="ctr"/>
            <a:r>
              <a:rPr lang="en-GB" sz="3600" dirty="0">
                <a:solidFill>
                  <a:srgbClr val="F82442"/>
                </a:solidFill>
              </a:rPr>
              <a:t>Reverse or not reverse %?</a:t>
            </a:r>
          </a:p>
        </p:txBody>
      </p:sp>
      <p:sp>
        <p:nvSpPr>
          <p:cNvPr id="9" name="Content Placeholder 8">
            <a:extLst>
              <a:ext uri="{FF2B5EF4-FFF2-40B4-BE49-F238E27FC236}">
                <a16:creationId xmlns:a16="http://schemas.microsoft.com/office/drawing/2014/main" id="{9103902A-21EF-4446-BB46-DF7C94B214D1}"/>
              </a:ext>
            </a:extLst>
          </p:cNvPr>
          <p:cNvSpPr>
            <a:spLocks noGrp="1"/>
          </p:cNvSpPr>
          <p:nvPr>
            <p:ph sz="half" idx="1"/>
          </p:nvPr>
        </p:nvSpPr>
        <p:spPr>
          <a:xfrm>
            <a:off x="145143" y="1419225"/>
            <a:ext cx="5950857" cy="2968217"/>
          </a:xfrm>
          <a:solidFill>
            <a:schemeClr val="bg2"/>
          </a:solidFill>
        </p:spPr>
        <p:txBody>
          <a:bodyPr/>
          <a:lstStyle/>
          <a:p>
            <a:pPr marL="0" indent="0">
              <a:buNone/>
            </a:pPr>
            <a:r>
              <a:rPr lang="en-GB" dirty="0">
                <a:latin typeface="+mj-lt"/>
              </a:rPr>
              <a:t>A vintage car was bought for £9,400 Since then the value of the car has increased by 29%. Calculate the value of the car. </a:t>
            </a:r>
          </a:p>
        </p:txBody>
      </p:sp>
      <p:sp>
        <p:nvSpPr>
          <p:cNvPr id="10" name="Content Placeholder 9">
            <a:extLst>
              <a:ext uri="{FF2B5EF4-FFF2-40B4-BE49-F238E27FC236}">
                <a16:creationId xmlns:a16="http://schemas.microsoft.com/office/drawing/2014/main" id="{BCE9DBD6-D049-4C77-AD47-78AA4560ACF8}"/>
              </a:ext>
            </a:extLst>
          </p:cNvPr>
          <p:cNvSpPr>
            <a:spLocks noGrp="1"/>
          </p:cNvSpPr>
          <p:nvPr>
            <p:ph sz="half" idx="2"/>
          </p:nvPr>
        </p:nvSpPr>
        <p:spPr>
          <a:xfrm>
            <a:off x="6778171" y="1419225"/>
            <a:ext cx="5181600" cy="2968217"/>
          </a:xfrm>
          <a:solidFill>
            <a:schemeClr val="bg2"/>
          </a:solidFill>
        </p:spPr>
        <p:txBody>
          <a:bodyPr/>
          <a:lstStyle/>
          <a:p>
            <a:pPr marL="0" indent="0">
              <a:buNone/>
            </a:pPr>
            <a:r>
              <a:rPr lang="en-GB" dirty="0">
                <a:latin typeface="+mj-lt"/>
              </a:rPr>
              <a:t>A vintage car was bought for £9,400 after a 29% off sale. Calculate what was the value of the car before the sale. </a:t>
            </a:r>
          </a:p>
          <a:p>
            <a:pPr marL="0" indent="0">
              <a:buNone/>
            </a:pPr>
            <a:endParaRPr lang="en-GB" dirty="0">
              <a:solidFill>
                <a:srgbClr val="002060"/>
              </a:solidFill>
            </a:endParaRPr>
          </a:p>
        </p:txBody>
      </p:sp>
      <p:sp>
        <p:nvSpPr>
          <p:cNvPr id="6" name="TextBox 5">
            <a:extLst>
              <a:ext uri="{FF2B5EF4-FFF2-40B4-BE49-F238E27FC236}">
                <a16:creationId xmlns:a16="http://schemas.microsoft.com/office/drawing/2014/main" id="{4980E498-1673-4191-A3D4-A0F9477DE7B7}"/>
              </a:ext>
            </a:extLst>
          </p:cNvPr>
          <p:cNvSpPr txBox="1"/>
          <p:nvPr/>
        </p:nvSpPr>
        <p:spPr>
          <a:xfrm>
            <a:off x="2930421" y="4870388"/>
            <a:ext cx="6331158" cy="369332"/>
          </a:xfrm>
          <a:prstGeom prst="rect">
            <a:avLst/>
          </a:prstGeom>
          <a:solidFill>
            <a:schemeClr val="accent1">
              <a:lumMod val="20000"/>
              <a:lumOff val="80000"/>
            </a:schemeClr>
          </a:solidFill>
        </p:spPr>
        <p:txBody>
          <a:bodyPr wrap="square" rtlCol="0">
            <a:spAutoFit/>
          </a:bodyPr>
          <a:lstStyle/>
          <a:p>
            <a:r>
              <a:rPr lang="en-GB" dirty="0"/>
              <a:t>Variation is used to highlight the key difference in the solutions.</a:t>
            </a:r>
          </a:p>
        </p:txBody>
      </p:sp>
    </p:spTree>
    <p:extLst>
      <p:ext uri="{BB962C8B-B14F-4D97-AF65-F5344CB8AC3E}">
        <p14:creationId xmlns:p14="http://schemas.microsoft.com/office/powerpoint/2010/main" val="2171756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C97AA1-C08E-46D7-9877-F6D57F51105A}"/>
              </a:ext>
            </a:extLst>
          </p:cNvPr>
          <p:cNvSpPr>
            <a:spLocks noGrp="1"/>
          </p:cNvSpPr>
          <p:nvPr>
            <p:ph type="title"/>
          </p:nvPr>
        </p:nvSpPr>
        <p:spPr>
          <a:xfrm>
            <a:off x="649514" y="0"/>
            <a:ext cx="10515600" cy="1325563"/>
          </a:xfrm>
        </p:spPr>
        <p:txBody>
          <a:bodyPr>
            <a:normAutofit/>
          </a:bodyPr>
          <a:lstStyle/>
          <a:p>
            <a:pPr algn="ctr"/>
            <a:r>
              <a:rPr lang="en-GB" sz="3600" dirty="0">
                <a:solidFill>
                  <a:srgbClr val="F82442"/>
                </a:solidFill>
              </a:rPr>
              <a:t>Mini-test: Reverse or not reverse %?</a:t>
            </a:r>
          </a:p>
        </p:txBody>
      </p:sp>
      <p:sp>
        <p:nvSpPr>
          <p:cNvPr id="9" name="Content Placeholder 8">
            <a:extLst>
              <a:ext uri="{FF2B5EF4-FFF2-40B4-BE49-F238E27FC236}">
                <a16:creationId xmlns:a16="http://schemas.microsoft.com/office/drawing/2014/main" id="{9103902A-21EF-4446-BB46-DF7C94B214D1}"/>
              </a:ext>
            </a:extLst>
          </p:cNvPr>
          <p:cNvSpPr>
            <a:spLocks noGrp="1"/>
          </p:cNvSpPr>
          <p:nvPr>
            <p:ph sz="half" idx="1"/>
          </p:nvPr>
        </p:nvSpPr>
        <p:spPr>
          <a:xfrm>
            <a:off x="145143" y="1419225"/>
            <a:ext cx="5950857" cy="3052107"/>
          </a:xfrm>
          <a:solidFill>
            <a:schemeClr val="bg2"/>
          </a:solidFill>
        </p:spPr>
        <p:txBody>
          <a:bodyPr/>
          <a:lstStyle/>
          <a:p>
            <a:pPr marL="0" indent="0">
              <a:buNone/>
            </a:pPr>
            <a:r>
              <a:rPr lang="en-GB" dirty="0">
                <a:latin typeface="+mj-lt"/>
              </a:rPr>
              <a:t>Jacob buys a watch costing £84. This cost includes VAT at a rate of 20%. How much is the watch without VAT?</a:t>
            </a:r>
          </a:p>
        </p:txBody>
      </p:sp>
      <p:sp>
        <p:nvSpPr>
          <p:cNvPr id="10" name="Content Placeholder 9">
            <a:extLst>
              <a:ext uri="{FF2B5EF4-FFF2-40B4-BE49-F238E27FC236}">
                <a16:creationId xmlns:a16="http://schemas.microsoft.com/office/drawing/2014/main" id="{BCE9DBD6-D049-4C77-AD47-78AA4560ACF8}"/>
              </a:ext>
            </a:extLst>
          </p:cNvPr>
          <p:cNvSpPr>
            <a:spLocks noGrp="1"/>
          </p:cNvSpPr>
          <p:nvPr>
            <p:ph sz="half" idx="2"/>
          </p:nvPr>
        </p:nvSpPr>
        <p:spPr>
          <a:xfrm>
            <a:off x="6778171" y="1419225"/>
            <a:ext cx="5181600" cy="3052107"/>
          </a:xfrm>
          <a:solidFill>
            <a:schemeClr val="bg2"/>
          </a:solidFill>
        </p:spPr>
        <p:txBody>
          <a:bodyPr/>
          <a:lstStyle/>
          <a:p>
            <a:pPr marL="0" indent="0">
              <a:buNone/>
            </a:pPr>
            <a:r>
              <a:rPr lang="en-GB" dirty="0">
                <a:latin typeface="+mj-lt"/>
              </a:rPr>
              <a:t>Jacob buys a watch costing £84. This cost does not includes VAT at a rate of 20%. How much is the watch with the VAT?</a:t>
            </a:r>
          </a:p>
        </p:txBody>
      </p:sp>
      <p:sp>
        <p:nvSpPr>
          <p:cNvPr id="6" name="TextBox 5">
            <a:extLst>
              <a:ext uri="{FF2B5EF4-FFF2-40B4-BE49-F238E27FC236}">
                <a16:creationId xmlns:a16="http://schemas.microsoft.com/office/drawing/2014/main" id="{26417BCF-CB09-4649-B77C-9A1C0AA034B0}"/>
              </a:ext>
            </a:extLst>
          </p:cNvPr>
          <p:cNvSpPr txBox="1"/>
          <p:nvPr/>
        </p:nvSpPr>
        <p:spPr>
          <a:xfrm>
            <a:off x="3220853" y="4842679"/>
            <a:ext cx="6331158" cy="369332"/>
          </a:xfrm>
          <a:prstGeom prst="rect">
            <a:avLst/>
          </a:prstGeom>
          <a:solidFill>
            <a:schemeClr val="accent1">
              <a:lumMod val="20000"/>
              <a:lumOff val="80000"/>
            </a:schemeClr>
          </a:solidFill>
        </p:spPr>
        <p:txBody>
          <a:bodyPr wrap="square" rtlCol="0">
            <a:spAutoFit/>
          </a:bodyPr>
          <a:lstStyle/>
          <a:p>
            <a:r>
              <a:rPr lang="en-GB" dirty="0">
                <a:latin typeface="+mj-lt"/>
              </a:rPr>
              <a:t>Variation is used to highlight the key difference in the solutions.</a:t>
            </a:r>
          </a:p>
        </p:txBody>
      </p:sp>
    </p:spTree>
    <p:extLst>
      <p:ext uri="{BB962C8B-B14F-4D97-AF65-F5344CB8AC3E}">
        <p14:creationId xmlns:p14="http://schemas.microsoft.com/office/powerpoint/2010/main" val="998949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C97AA1-C08E-46D7-9877-F6D57F51105A}"/>
              </a:ext>
            </a:extLst>
          </p:cNvPr>
          <p:cNvSpPr>
            <a:spLocks noGrp="1"/>
          </p:cNvSpPr>
          <p:nvPr>
            <p:ph type="title"/>
          </p:nvPr>
        </p:nvSpPr>
        <p:spPr>
          <a:xfrm>
            <a:off x="649514" y="0"/>
            <a:ext cx="10515600" cy="1325563"/>
          </a:xfrm>
        </p:spPr>
        <p:txBody>
          <a:bodyPr>
            <a:normAutofit/>
          </a:bodyPr>
          <a:lstStyle/>
          <a:p>
            <a:pPr algn="ctr"/>
            <a:r>
              <a:rPr lang="en-GB" sz="3600" dirty="0">
                <a:solidFill>
                  <a:srgbClr val="F82442"/>
                </a:solidFill>
              </a:rPr>
              <a:t>Mini-test: Reverse or not reverse %?</a:t>
            </a:r>
          </a:p>
        </p:txBody>
      </p:sp>
      <p:sp>
        <p:nvSpPr>
          <p:cNvPr id="9" name="Content Placeholder 8">
            <a:extLst>
              <a:ext uri="{FF2B5EF4-FFF2-40B4-BE49-F238E27FC236}">
                <a16:creationId xmlns:a16="http://schemas.microsoft.com/office/drawing/2014/main" id="{9103902A-21EF-4446-BB46-DF7C94B214D1}"/>
              </a:ext>
            </a:extLst>
          </p:cNvPr>
          <p:cNvSpPr>
            <a:spLocks noGrp="1"/>
          </p:cNvSpPr>
          <p:nvPr>
            <p:ph sz="half" idx="1"/>
          </p:nvPr>
        </p:nvSpPr>
        <p:spPr>
          <a:xfrm>
            <a:off x="145143" y="1419225"/>
            <a:ext cx="5950857" cy="3052107"/>
          </a:xfrm>
          <a:solidFill>
            <a:schemeClr val="bg2"/>
          </a:solidFill>
        </p:spPr>
        <p:txBody>
          <a:bodyPr/>
          <a:lstStyle/>
          <a:p>
            <a:pPr marL="0" indent="0">
              <a:buNone/>
            </a:pPr>
            <a:r>
              <a:rPr lang="en-GB" dirty="0">
                <a:latin typeface="+mj-lt"/>
              </a:rPr>
              <a:t>Lauren is given a 12% pay rise. Her new salary is £24,080. </a:t>
            </a:r>
          </a:p>
          <a:p>
            <a:pPr marL="0" indent="0">
              <a:buNone/>
            </a:pPr>
            <a:r>
              <a:rPr lang="en-GB" dirty="0">
                <a:latin typeface="+mj-lt"/>
              </a:rPr>
              <a:t>What was </a:t>
            </a:r>
            <a:r>
              <a:rPr lang="en-GB" dirty="0" err="1">
                <a:latin typeface="+mj-lt"/>
              </a:rPr>
              <a:t>Laurenʼs</a:t>
            </a:r>
            <a:r>
              <a:rPr lang="en-GB" dirty="0">
                <a:latin typeface="+mj-lt"/>
              </a:rPr>
              <a:t> salary before the pay rise?</a:t>
            </a:r>
          </a:p>
        </p:txBody>
      </p:sp>
      <p:sp>
        <p:nvSpPr>
          <p:cNvPr id="10" name="Content Placeholder 9">
            <a:extLst>
              <a:ext uri="{FF2B5EF4-FFF2-40B4-BE49-F238E27FC236}">
                <a16:creationId xmlns:a16="http://schemas.microsoft.com/office/drawing/2014/main" id="{BCE9DBD6-D049-4C77-AD47-78AA4560ACF8}"/>
              </a:ext>
            </a:extLst>
          </p:cNvPr>
          <p:cNvSpPr>
            <a:spLocks noGrp="1"/>
          </p:cNvSpPr>
          <p:nvPr>
            <p:ph sz="half" idx="2"/>
          </p:nvPr>
        </p:nvSpPr>
        <p:spPr>
          <a:xfrm>
            <a:off x="6778171" y="1419225"/>
            <a:ext cx="5181600" cy="3052107"/>
          </a:xfrm>
          <a:solidFill>
            <a:schemeClr val="bg2"/>
          </a:solidFill>
        </p:spPr>
        <p:txBody>
          <a:bodyPr/>
          <a:lstStyle/>
          <a:p>
            <a:pPr marL="0" indent="0">
              <a:buNone/>
            </a:pPr>
            <a:r>
              <a:rPr lang="en-GB" dirty="0">
                <a:latin typeface="+mj-lt"/>
              </a:rPr>
              <a:t>Lauren is given a 12% pay rise. Her previous salary is £24,080. What is </a:t>
            </a:r>
            <a:r>
              <a:rPr lang="en-GB" dirty="0" err="1">
                <a:latin typeface="+mj-lt"/>
              </a:rPr>
              <a:t>Laurenʼs</a:t>
            </a:r>
            <a:r>
              <a:rPr lang="en-GB" dirty="0">
                <a:latin typeface="+mj-lt"/>
              </a:rPr>
              <a:t> salary after the pay rise?</a:t>
            </a:r>
          </a:p>
        </p:txBody>
      </p:sp>
      <p:sp>
        <p:nvSpPr>
          <p:cNvPr id="6" name="TextBox 5">
            <a:extLst>
              <a:ext uri="{FF2B5EF4-FFF2-40B4-BE49-F238E27FC236}">
                <a16:creationId xmlns:a16="http://schemas.microsoft.com/office/drawing/2014/main" id="{28F8FD7F-CA46-4D6E-B838-C2BF50E0795B}"/>
              </a:ext>
            </a:extLst>
          </p:cNvPr>
          <p:cNvSpPr txBox="1"/>
          <p:nvPr/>
        </p:nvSpPr>
        <p:spPr>
          <a:xfrm>
            <a:off x="2930421" y="4877929"/>
            <a:ext cx="6331158" cy="369332"/>
          </a:xfrm>
          <a:prstGeom prst="rect">
            <a:avLst/>
          </a:prstGeom>
          <a:solidFill>
            <a:schemeClr val="accent1">
              <a:lumMod val="20000"/>
              <a:lumOff val="80000"/>
            </a:schemeClr>
          </a:solidFill>
        </p:spPr>
        <p:txBody>
          <a:bodyPr wrap="square" rtlCol="0">
            <a:spAutoFit/>
          </a:bodyPr>
          <a:lstStyle/>
          <a:p>
            <a:r>
              <a:rPr lang="en-GB" dirty="0"/>
              <a:t>Variation is used to highlight the key difference in the solutions.</a:t>
            </a:r>
          </a:p>
        </p:txBody>
      </p:sp>
    </p:spTree>
    <p:extLst>
      <p:ext uri="{BB962C8B-B14F-4D97-AF65-F5344CB8AC3E}">
        <p14:creationId xmlns:p14="http://schemas.microsoft.com/office/powerpoint/2010/main" val="3983938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C97AA1-C08E-46D7-9877-F6D57F51105A}"/>
              </a:ext>
            </a:extLst>
          </p:cNvPr>
          <p:cNvSpPr>
            <a:spLocks noGrp="1"/>
          </p:cNvSpPr>
          <p:nvPr>
            <p:ph type="title"/>
          </p:nvPr>
        </p:nvSpPr>
        <p:spPr>
          <a:xfrm>
            <a:off x="649514" y="0"/>
            <a:ext cx="10515600" cy="1325563"/>
          </a:xfrm>
        </p:spPr>
        <p:txBody>
          <a:bodyPr>
            <a:normAutofit/>
          </a:bodyPr>
          <a:lstStyle/>
          <a:p>
            <a:pPr algn="ctr"/>
            <a:r>
              <a:rPr lang="en-GB" sz="3600" dirty="0">
                <a:solidFill>
                  <a:srgbClr val="F82442"/>
                </a:solidFill>
              </a:rPr>
              <a:t>Reverse or not reverse %?</a:t>
            </a:r>
          </a:p>
        </p:txBody>
      </p:sp>
      <p:sp>
        <p:nvSpPr>
          <p:cNvPr id="9" name="Content Placeholder 8">
            <a:extLst>
              <a:ext uri="{FF2B5EF4-FFF2-40B4-BE49-F238E27FC236}">
                <a16:creationId xmlns:a16="http://schemas.microsoft.com/office/drawing/2014/main" id="{9103902A-21EF-4446-BB46-DF7C94B214D1}"/>
              </a:ext>
            </a:extLst>
          </p:cNvPr>
          <p:cNvSpPr>
            <a:spLocks noGrp="1"/>
          </p:cNvSpPr>
          <p:nvPr>
            <p:ph sz="half" idx="1"/>
          </p:nvPr>
        </p:nvSpPr>
        <p:spPr>
          <a:xfrm>
            <a:off x="145143" y="1419225"/>
            <a:ext cx="5950857" cy="2934661"/>
          </a:xfrm>
          <a:solidFill>
            <a:schemeClr val="bg2"/>
          </a:solidFill>
        </p:spPr>
        <p:txBody>
          <a:bodyPr/>
          <a:lstStyle/>
          <a:p>
            <a:pPr marL="0" indent="0">
              <a:buNone/>
            </a:pPr>
            <a:r>
              <a:rPr lang="en-GB" dirty="0">
                <a:latin typeface="+mj-lt"/>
              </a:rPr>
              <a:t>Jennifer has 54 DVDs. This number of DVDs is 80% more than the number she had last month. How many DVDs did Jennifer have last month?</a:t>
            </a:r>
          </a:p>
        </p:txBody>
      </p:sp>
      <p:sp>
        <p:nvSpPr>
          <p:cNvPr id="10" name="Content Placeholder 9">
            <a:extLst>
              <a:ext uri="{FF2B5EF4-FFF2-40B4-BE49-F238E27FC236}">
                <a16:creationId xmlns:a16="http://schemas.microsoft.com/office/drawing/2014/main" id="{BCE9DBD6-D049-4C77-AD47-78AA4560ACF8}"/>
              </a:ext>
            </a:extLst>
          </p:cNvPr>
          <p:cNvSpPr>
            <a:spLocks noGrp="1"/>
          </p:cNvSpPr>
          <p:nvPr>
            <p:ph sz="half" idx="2"/>
          </p:nvPr>
        </p:nvSpPr>
        <p:spPr>
          <a:xfrm>
            <a:off x="6778171" y="1419225"/>
            <a:ext cx="5181600" cy="2934661"/>
          </a:xfrm>
          <a:solidFill>
            <a:schemeClr val="bg2"/>
          </a:solidFill>
        </p:spPr>
        <p:txBody>
          <a:bodyPr/>
          <a:lstStyle/>
          <a:p>
            <a:pPr marL="0" indent="0">
              <a:buNone/>
            </a:pPr>
            <a:r>
              <a:rPr lang="en-GB" dirty="0">
                <a:latin typeface="+mj-lt"/>
              </a:rPr>
              <a:t>Harriet travelled from Bath to Cardiff. Her average speed was 68 miles per hour. There is traffic on the return journey. Her average speed is reduced by 23%. </a:t>
            </a:r>
          </a:p>
          <a:p>
            <a:pPr marL="0" indent="0">
              <a:buNone/>
            </a:pPr>
            <a:r>
              <a:rPr lang="en-GB" dirty="0">
                <a:latin typeface="+mj-lt"/>
              </a:rPr>
              <a:t>Work out the average speed on the return journey.</a:t>
            </a:r>
          </a:p>
        </p:txBody>
      </p:sp>
      <p:sp>
        <p:nvSpPr>
          <p:cNvPr id="6" name="TextBox 5">
            <a:extLst>
              <a:ext uri="{FF2B5EF4-FFF2-40B4-BE49-F238E27FC236}">
                <a16:creationId xmlns:a16="http://schemas.microsoft.com/office/drawing/2014/main" id="{0DDF3C4E-22AB-43ED-9A53-1765497C52CA}"/>
              </a:ext>
            </a:extLst>
          </p:cNvPr>
          <p:cNvSpPr txBox="1"/>
          <p:nvPr/>
        </p:nvSpPr>
        <p:spPr>
          <a:xfrm>
            <a:off x="2749797" y="4676425"/>
            <a:ext cx="6331158" cy="369332"/>
          </a:xfrm>
          <a:prstGeom prst="rect">
            <a:avLst/>
          </a:prstGeom>
          <a:solidFill>
            <a:schemeClr val="accent1">
              <a:lumMod val="20000"/>
              <a:lumOff val="80000"/>
            </a:schemeClr>
          </a:solidFill>
        </p:spPr>
        <p:txBody>
          <a:bodyPr wrap="square" rtlCol="0">
            <a:spAutoFit/>
          </a:bodyPr>
          <a:lstStyle/>
          <a:p>
            <a:pPr algn="ctr"/>
            <a:r>
              <a:rPr lang="en-GB" dirty="0"/>
              <a:t>Returning back to different contexts. </a:t>
            </a:r>
          </a:p>
        </p:txBody>
      </p:sp>
    </p:spTree>
    <p:extLst>
      <p:ext uri="{BB962C8B-B14F-4D97-AF65-F5344CB8AC3E}">
        <p14:creationId xmlns:p14="http://schemas.microsoft.com/office/powerpoint/2010/main" val="1333983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954</Words>
  <Application>Microsoft Office PowerPoint</Application>
  <PresentationFormat>Widescreen</PresentationFormat>
  <Paragraphs>74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Cambria Math</vt:lpstr>
      <vt:lpstr>Office Theme</vt:lpstr>
      <vt:lpstr>Reverse or not reverse percentages</vt:lpstr>
      <vt:lpstr>Reverse or not reverse percentages</vt:lpstr>
      <vt:lpstr>What is the same and what is different in these questions?</vt:lpstr>
      <vt:lpstr>PowerPoint Presentation</vt:lpstr>
      <vt:lpstr>Draw a diagram to represent each question. What is the same and what is different? </vt:lpstr>
      <vt:lpstr>Reverse or not reverse %?</vt:lpstr>
      <vt:lpstr>Mini-test: Reverse or not reverse %?</vt:lpstr>
      <vt:lpstr>Mini-test: Reverse or not reverse %?</vt:lpstr>
      <vt:lpstr>Reverse or not reverse %?</vt:lpstr>
      <vt:lpstr>Mini-test: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Reverse or not reverse %?</dc:title>
  <dc:creator>User</dc:creator>
  <cp:lastModifiedBy>Roman Tolchenov</cp:lastModifiedBy>
  <cp:revision>27</cp:revision>
  <dcterms:created xsi:type="dcterms:W3CDTF">2017-10-15T21:39:44Z</dcterms:created>
  <dcterms:modified xsi:type="dcterms:W3CDTF">2020-03-25T13:51:10Z</dcterms:modified>
</cp:coreProperties>
</file>