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279" r:id="rId2"/>
    <p:sldId id="737" r:id="rId3"/>
    <p:sldId id="738" r:id="rId4"/>
    <p:sldId id="734" r:id="rId5"/>
    <p:sldId id="739" r:id="rId6"/>
    <p:sldId id="731" r:id="rId7"/>
    <p:sldId id="740" r:id="rId8"/>
    <p:sldId id="741" r:id="rId9"/>
    <p:sldId id="742" r:id="rId10"/>
    <p:sldId id="735" r:id="rId11"/>
    <p:sldId id="736" r:id="rId12"/>
    <p:sldId id="743" r:id="rId13"/>
    <p:sldId id="711" r:id="rId14"/>
    <p:sldId id="744" r:id="rId15"/>
    <p:sldId id="747" r:id="rId16"/>
    <p:sldId id="746" r:id="rId17"/>
    <p:sldId id="754" r:id="rId18"/>
    <p:sldId id="759" r:id="rId19"/>
    <p:sldId id="760" r:id="rId20"/>
    <p:sldId id="761" r:id="rId21"/>
    <p:sldId id="758" r:id="rId22"/>
    <p:sldId id="752" r:id="rId23"/>
    <p:sldId id="723" r:id="rId24"/>
    <p:sldId id="762" r:id="rId25"/>
    <p:sldId id="748" r:id="rId26"/>
    <p:sldId id="751" r:id="rId27"/>
    <p:sldId id="749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42" autoAdjust="0"/>
    <p:restoredTop sz="94660"/>
  </p:normalViewPr>
  <p:slideViewPr>
    <p:cSldViewPr snapToGrid="0" snapToObjects="1">
      <p:cViewPr varScale="1">
        <p:scale>
          <a:sx n="69" d="100"/>
          <a:sy n="69" d="100"/>
        </p:scale>
        <p:origin x="546" y="6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114" d="100"/>
          <a:sy n="114" d="100"/>
        </p:scale>
        <p:origin x="244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lisself:Documents:Studies:PhD:Data%20analysis:FINAL%20ANALYSIS%20-%20JUNE%202015:Closing%20the%20gap%20mega%20analysis%20using%20PP%20not%20FSM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lisself:Documents:Studies:PhD:Data%20analysis:FINAL%20ANALYSIS%20-%20JUNE%202015:Closing%20the%20gap%20mega%20analysis%20using%20PP%20not%20FSM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lisself:Documents:PhD:PhD:A1%20-%20final%20thesis:Data%20analysis:FINAL%20ANALYSES%20-%20SEPT%202017:Y11%20GCSE%20analysis:THE%20BIG%20NEW%20MEGA%20GRAPH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allisself:Documents:PhD:PhD:A1%20-%20final%20thesis:Data%20analysis:FINAL%20ANALYSES%20-%20SEPT%202017:Y11%20GCSE%20analysis:THE%20BIG%20NEW%20MEGA%20GRAPH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320189587951999"/>
          <c:y val="0.11497987817337001"/>
          <c:w val="0.77544253320266299"/>
          <c:h val="0.737198113608292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and analysis'!$C$80</c:f>
              <c:strCache>
                <c:ptCount val="1"/>
                <c:pt idx="0">
                  <c:v>Pre-L2L (n=148)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</c:spPr>
          <c:invertIfNegative val="0"/>
          <c:cat>
            <c:strRef>
              <c:f>'Summary and analysis'!$A$81:$B$83</c:f>
              <c:strCache>
                <c:ptCount val="3"/>
                <c:pt idx="0">
                  <c:v>Whole year </c:v>
                </c:pt>
                <c:pt idx="1">
                  <c:v>non-PP </c:v>
                </c:pt>
                <c:pt idx="2">
                  <c:v>PP </c:v>
                </c:pt>
              </c:strCache>
            </c:strRef>
          </c:cat>
          <c:val>
            <c:numRef>
              <c:f>'Summary and analysis'!$C$81:$C$83</c:f>
              <c:numCache>
                <c:formatCode>0.0</c:formatCode>
                <c:ptCount val="3"/>
                <c:pt idx="0">
                  <c:v>65.7</c:v>
                </c:pt>
                <c:pt idx="1">
                  <c:v>69.900000000000006</c:v>
                </c:pt>
                <c:pt idx="2">
                  <c:v>55.4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FE-4430-B458-1D5021BE37D6}"/>
            </c:ext>
          </c:extLst>
        </c:ser>
        <c:ser>
          <c:idx val="1"/>
          <c:order val="1"/>
          <c:tx>
            <c:strRef>
              <c:f>'Summary and analysis'!$D$79:$D$80</c:f>
              <c:strCache>
                <c:ptCount val="1"/>
                <c:pt idx="0">
                  <c:v>L2L cohort 1 (n=118)</c:v>
                </c:pt>
              </c:strCache>
            </c:strRef>
          </c:tx>
          <c:spPr>
            <a:solidFill>
              <a:srgbClr val="CC3333"/>
            </a:solidFill>
            <a:ln w="12700"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2000"/>
                      <a:t>***</a:t>
                    </a:r>
                    <a:endParaRPr lang="en-US" sz="140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2FE-4430-B458-1D5021BE37D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2000"/>
                      <a:t>***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2FE-4430-B458-1D5021BE37D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sz="2000"/>
                      <a:t>***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FE-4430-B458-1D5021BE37D6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and analysis'!$A$81:$B$83</c:f>
              <c:strCache>
                <c:ptCount val="3"/>
                <c:pt idx="0">
                  <c:v>Whole year </c:v>
                </c:pt>
                <c:pt idx="1">
                  <c:v>non-PP </c:v>
                </c:pt>
                <c:pt idx="2">
                  <c:v>PP </c:v>
                </c:pt>
              </c:strCache>
            </c:strRef>
          </c:cat>
          <c:val>
            <c:numRef>
              <c:f>'Summary and analysis'!$D$81:$D$83</c:f>
              <c:numCache>
                <c:formatCode>0.0</c:formatCode>
                <c:ptCount val="3"/>
                <c:pt idx="0">
                  <c:v>75.8080609649151</c:v>
                </c:pt>
                <c:pt idx="1">
                  <c:v>76.5</c:v>
                </c:pt>
                <c:pt idx="2">
                  <c:v>74.3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FE-4430-B458-1D5021BE37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291064"/>
        <c:axId val="-2114287736"/>
      </c:barChart>
      <c:catAx>
        <c:axId val="-21142910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-2114287736"/>
        <c:crosses val="autoZero"/>
        <c:auto val="1"/>
        <c:lblAlgn val="ctr"/>
        <c:lblOffset val="100"/>
        <c:noMultiLvlLbl val="0"/>
      </c:catAx>
      <c:valAx>
        <c:axId val="-2114287736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students hitting or exceeding target </a:t>
                </a:r>
              </a:p>
            </c:rich>
          </c:tx>
          <c:layout>
            <c:manualLayout>
              <c:xMode val="edge"/>
              <c:yMode val="edge"/>
              <c:x val="1.5116184847962901E-2"/>
              <c:y val="3.9253089958305697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-2114291064"/>
        <c:crosses val="autoZero"/>
        <c:crossBetween val="between"/>
        <c:majorUnit val="20"/>
      </c:valAx>
    </c:plotArea>
    <c:legend>
      <c:legendPos val="r"/>
      <c:layout>
        <c:manualLayout>
          <c:xMode val="edge"/>
          <c:yMode val="edge"/>
          <c:x val="0.23042788823667901"/>
          <c:y val="5.7675781122358903E-2"/>
          <c:w val="0.74853726779298202"/>
          <c:h val="7.9012146352368404E-2"/>
        </c:manualLayout>
      </c:layout>
      <c:overlay val="0"/>
    </c:legend>
    <c:plotVisOnly val="1"/>
    <c:dispBlanksAs val="gap"/>
    <c:showDLblsOverMax val="0"/>
  </c:chart>
  <c:spPr>
    <a:ln w="19050">
      <a:noFill/>
    </a:ln>
  </c:spPr>
  <c:txPr>
    <a:bodyPr/>
    <a:lstStyle/>
    <a:p>
      <a:pPr>
        <a:defRPr sz="1600">
          <a:solidFill>
            <a:srgbClr val="002060"/>
          </a:solidFill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54470439397"/>
          <c:y val="7.1583765933001697E-2"/>
          <c:w val="0.86445191734944204"/>
          <c:h val="0.778044486863384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'Summary and analysis'!$A$75</c:f>
              <c:strCache>
                <c:ptCount val="1"/>
                <c:pt idx="0">
                  <c:v>Pre-L2L cohort (control; n=148)</c:v>
                </c:pt>
              </c:strCache>
            </c:strRef>
          </c:tx>
          <c:spPr>
            <a:solidFill>
              <a:schemeClr val="bg1"/>
            </a:solidFill>
            <a:ln w="12700">
              <a:solidFill>
                <a:schemeClr val="tx1"/>
              </a:solidFill>
            </a:ln>
            <a:effectLst/>
          </c:spPr>
          <c:invertIfNegative val="0"/>
          <c:dLbls>
            <c:dLbl>
              <c:idx val="1"/>
              <c:tx>
                <c:rich>
                  <a:bodyPr/>
                  <a:lstStyle/>
                  <a:p>
                    <a:r>
                      <a:rPr lang="en-US" sz="1100" b="1"/>
                      <a:t>***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9B7-4E66-8B13-9E51425F470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9B7-4E66-8B13-9E51425F4705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 sz="1100" b="1"/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C9B7-4E66-8B13-9E51425F4705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 sz="1100" b="1"/>
                      <a:t>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B7-4E66-8B13-9E51425F4705}"/>
                </c:ext>
              </c:extLst>
            </c:dLbl>
            <c:dLbl>
              <c:idx val="5"/>
              <c:tx>
                <c:rich>
                  <a:bodyPr/>
                  <a:lstStyle/>
                  <a:p>
                    <a:r>
                      <a:rPr lang="en-US" sz="1100" b="1"/>
                      <a:t>***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9B7-4E66-8B13-9E51425F470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B7-4E66-8B13-9E51425F4705}"/>
                </c:ext>
              </c:extLst>
            </c:dLbl>
            <c:dLbl>
              <c:idx val="7"/>
              <c:tx>
                <c:rich>
                  <a:bodyPr/>
                  <a:lstStyle/>
                  <a:p>
                    <a:r>
                      <a:rPr lang="en-US" sz="1100" b="1"/>
                      <a:t>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9B7-4E66-8B13-9E51425F4705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 sz="1100" b="1"/>
                      <a:t>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B7-4E66-8B13-9E51425F470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C9B7-4E66-8B13-9E51425F4705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C9B7-4E66-8B13-9E51425F470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C9B7-4E66-8B13-9E51425F470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C9B7-4E66-8B13-9E51425F4705}"/>
                </c:ext>
              </c:extLst>
            </c:dLbl>
            <c:dLbl>
              <c:idx val="13"/>
              <c:tx>
                <c:rich>
                  <a:bodyPr/>
                  <a:lstStyle/>
                  <a:p>
                    <a:r>
                      <a:rPr lang="en-US" sz="1100" b="1"/>
                      <a:t>***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C9B7-4E66-8B13-9E51425F47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and analysis'!$B$73:$O$74</c:f>
              <c:strCache>
                <c:ptCount val="14"/>
                <c:pt idx="1">
                  <c:v>Eng</c:v>
                </c:pt>
                <c:pt idx="2">
                  <c:v>Ma</c:v>
                </c:pt>
                <c:pt idx="3">
                  <c:v>Sci</c:v>
                </c:pt>
                <c:pt idx="4">
                  <c:v>Art </c:v>
                </c:pt>
                <c:pt idx="5">
                  <c:v>Fre</c:v>
                </c:pt>
                <c:pt idx="6">
                  <c:v>Geo</c:v>
                </c:pt>
                <c:pt idx="7">
                  <c:v>His</c:v>
                </c:pt>
                <c:pt idx="8">
                  <c:v>IT </c:v>
                </c:pt>
                <c:pt idx="9">
                  <c:v>Mus</c:v>
                </c:pt>
                <c:pt idx="10">
                  <c:v>PA </c:v>
                </c:pt>
                <c:pt idx="11">
                  <c:v>PE </c:v>
                </c:pt>
                <c:pt idx="12">
                  <c:v>Spa</c:v>
                </c:pt>
                <c:pt idx="13">
                  <c:v>All_x000d_subjects_x000d_combined</c:v>
                </c:pt>
              </c:strCache>
            </c:strRef>
          </c:cat>
          <c:val>
            <c:numRef>
              <c:f>'Summary and analysis'!$B$75:$O$75</c:f>
              <c:numCache>
                <c:formatCode>0.0</c:formatCode>
                <c:ptCount val="14"/>
                <c:pt idx="1">
                  <c:v>31.554772818103419</c:v>
                </c:pt>
                <c:pt idx="2">
                  <c:v>9.0405982554568425</c:v>
                </c:pt>
                <c:pt idx="3">
                  <c:v>17.679955026502331</c:v>
                </c:pt>
                <c:pt idx="4">
                  <c:v>17.68160958220054</c:v>
                </c:pt>
                <c:pt idx="5">
                  <c:v>31.560090114743321</c:v>
                </c:pt>
                <c:pt idx="6">
                  <c:v>1.213890051230869</c:v>
                </c:pt>
                <c:pt idx="7">
                  <c:v>19.021278010581678</c:v>
                </c:pt>
                <c:pt idx="8">
                  <c:v>13.481453187335539</c:v>
                </c:pt>
                <c:pt idx="9">
                  <c:v>11.24816149721172</c:v>
                </c:pt>
                <c:pt idx="10">
                  <c:v>8.0315152149259301</c:v>
                </c:pt>
                <c:pt idx="11">
                  <c:v>2.8887270255556809</c:v>
                </c:pt>
                <c:pt idx="12">
                  <c:v>10.783952889216041</c:v>
                </c:pt>
                <c:pt idx="13">
                  <c:v>25.340493855306729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C9B7-4E66-8B13-9E51425F4705}"/>
            </c:ext>
          </c:extLst>
        </c:ser>
        <c:ser>
          <c:idx val="1"/>
          <c:order val="1"/>
          <c:tx>
            <c:strRef>
              <c:f>'Summary and analysis'!$A$76</c:f>
              <c:strCache>
                <c:ptCount val="1"/>
                <c:pt idx="0">
                  <c:v>L2L cohort 1 (treatment; n=118)</c:v>
                </c:pt>
              </c:strCache>
            </c:strRef>
          </c:tx>
          <c:spPr>
            <a:solidFill>
              <a:srgbClr val="CC3333"/>
            </a:solidFill>
            <a:ln w="12700">
              <a:solidFill>
                <a:schemeClr val="tx1"/>
              </a:solidFill>
            </a:ln>
            <a:effectLst/>
          </c:spPr>
          <c:invertIfNegative val="0"/>
          <c:dPt>
            <c:idx val="9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E-C9B7-4E66-8B13-9E51425F470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F-C9B7-4E66-8B13-9E51425F4705}"/>
              </c:ext>
            </c:extLst>
          </c:dPt>
          <c:dPt>
            <c:idx val="1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10-C9B7-4E66-8B13-9E51425F4705}"/>
              </c:ext>
            </c:extLst>
          </c:dPt>
          <c:dLbls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C9B7-4E66-8B13-9E51425F4705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C9B7-4E66-8B13-9E51425F470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C9B7-4E66-8B13-9E51425F4705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C9B7-4E66-8B13-9E51425F4705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C9B7-4E66-8B13-9E51425F4705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C9B7-4E66-8B13-9E51425F4705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C9B7-4E66-8B13-9E51425F4705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C9B7-4E66-8B13-9E51425F4705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C9B7-4E66-8B13-9E51425F4705}"/>
                </c:ext>
              </c:extLst>
            </c:dLbl>
            <c:dLbl>
              <c:idx val="10"/>
              <c:tx>
                <c:rich>
                  <a:bodyPr/>
                  <a:lstStyle/>
                  <a:p>
                    <a:r>
                      <a:rPr lang="en-US" sz="1100"/>
                      <a:t>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C9B7-4E66-8B13-9E51425F4705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C9B7-4E66-8B13-9E51425F4705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C9B7-4E66-8B13-9E51425F4705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C9B7-4E66-8B13-9E51425F4705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'Summary and analysis'!$B$73:$O$74</c:f>
              <c:strCache>
                <c:ptCount val="14"/>
                <c:pt idx="1">
                  <c:v>Eng</c:v>
                </c:pt>
                <c:pt idx="2">
                  <c:v>Ma</c:v>
                </c:pt>
                <c:pt idx="3">
                  <c:v>Sci</c:v>
                </c:pt>
                <c:pt idx="4">
                  <c:v>Art </c:v>
                </c:pt>
                <c:pt idx="5">
                  <c:v>Fre</c:v>
                </c:pt>
                <c:pt idx="6">
                  <c:v>Geo</c:v>
                </c:pt>
                <c:pt idx="7">
                  <c:v>His</c:v>
                </c:pt>
                <c:pt idx="8">
                  <c:v>IT </c:v>
                </c:pt>
                <c:pt idx="9">
                  <c:v>Mus</c:v>
                </c:pt>
                <c:pt idx="10">
                  <c:v>PA </c:v>
                </c:pt>
                <c:pt idx="11">
                  <c:v>PE </c:v>
                </c:pt>
                <c:pt idx="12">
                  <c:v>Spa</c:v>
                </c:pt>
                <c:pt idx="13">
                  <c:v>All_x000d_subjects_x000d_combined</c:v>
                </c:pt>
              </c:strCache>
            </c:strRef>
          </c:cat>
          <c:val>
            <c:numRef>
              <c:f>'Summary and analysis'!$B$76:$O$76</c:f>
              <c:numCache>
                <c:formatCode>0.0</c:formatCode>
                <c:ptCount val="14"/>
                <c:pt idx="1">
                  <c:v>-6.0108200158460896</c:v>
                </c:pt>
                <c:pt idx="2">
                  <c:v>-2.976027963928177</c:v>
                </c:pt>
                <c:pt idx="3">
                  <c:v>-0.60941695435366205</c:v>
                </c:pt>
                <c:pt idx="4">
                  <c:v>-5.3029080830644517</c:v>
                </c:pt>
                <c:pt idx="5">
                  <c:v>0.50276520864754604</c:v>
                </c:pt>
                <c:pt idx="6">
                  <c:v>-3.6282783155456291</c:v>
                </c:pt>
                <c:pt idx="7">
                  <c:v>4.8281211218664746</c:v>
                </c:pt>
                <c:pt idx="8">
                  <c:v>3.4482758620689542</c:v>
                </c:pt>
                <c:pt idx="9">
                  <c:v>3.8838214610738788</c:v>
                </c:pt>
                <c:pt idx="10">
                  <c:v>10.210290867401801</c:v>
                </c:pt>
                <c:pt idx="11">
                  <c:v>8.7760610573343172</c:v>
                </c:pt>
                <c:pt idx="12">
                  <c:v>13.11883311883312</c:v>
                </c:pt>
                <c:pt idx="13">
                  <c:v>2.18672644704067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B-C9B7-4E66-8B13-9E51425F47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174808"/>
        <c:axId val="-2114171432"/>
      </c:barChart>
      <c:catAx>
        <c:axId val="-211417480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-2114171432"/>
        <c:crosses val="autoZero"/>
        <c:auto val="1"/>
        <c:lblAlgn val="ctr"/>
        <c:lblOffset val="900"/>
        <c:noMultiLvlLbl val="0"/>
      </c:catAx>
      <c:valAx>
        <c:axId val="-2114171432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% diff between PP &amp; non-PP hitting/exceeding target </a:t>
                </a:r>
              </a:p>
            </c:rich>
          </c:tx>
          <c:layout>
            <c:manualLayout>
              <c:xMode val="edge"/>
              <c:yMode val="edge"/>
              <c:x val="8.9400017513512984E-3"/>
              <c:y val="8.4702345857676303E-2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spPr>
          <a:ln w="12700">
            <a:solidFill>
              <a:schemeClr val="tx1"/>
            </a:solidFill>
          </a:ln>
        </c:spPr>
        <c:crossAx val="-211417480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00535269028871"/>
          <c:y val="0.89683956617722205"/>
          <c:w val="0.85546998031496102"/>
          <c:h val="7.5284372875850394E-2"/>
        </c:manualLayout>
      </c:layout>
      <c:overlay val="0"/>
    </c:legend>
    <c:plotVisOnly val="1"/>
    <c:dispBlanksAs val="gap"/>
    <c:showDLblsOverMax val="0"/>
  </c:chart>
  <c:spPr>
    <a:ln w="12700">
      <a:noFill/>
    </a:ln>
  </c:spPr>
  <c:txPr>
    <a:bodyPr/>
    <a:lstStyle/>
    <a:p>
      <a:pPr>
        <a:defRPr sz="1600" b="0">
          <a:solidFill>
            <a:srgbClr val="002060"/>
          </a:solidFill>
          <a:latin typeface="+mj-l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354421457725099"/>
          <c:y val="0.18958719198627799"/>
          <c:w val="0.76287709835519202"/>
          <c:h val="0.5772370421551330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Sheet1!$BM$2</c:f>
              <c:strCache>
                <c:ptCount val="1"/>
                <c:pt idx="0">
                  <c:v>Control (pre L2L; n = 151)</c:v>
                </c:pt>
              </c:strCache>
            </c:strRef>
          </c:tx>
          <c:spPr>
            <a:solidFill>
              <a:schemeClr val="bg1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Sheet1!$BN$1:$BP$1</c:f>
              <c:strCache>
                <c:ptCount val="3"/>
                <c:pt idx="0">
                  <c:v>All</c:v>
                </c:pt>
                <c:pt idx="1">
                  <c:v>PP</c:v>
                </c:pt>
                <c:pt idx="2">
                  <c:v>Non-PP</c:v>
                </c:pt>
              </c:strCache>
            </c:strRef>
          </c:cat>
          <c:val>
            <c:numRef>
              <c:f>Sheet1!$BN$2:$BP$2</c:f>
              <c:numCache>
                <c:formatCode>0.0</c:formatCode>
                <c:ptCount val="3"/>
                <c:pt idx="0">
                  <c:v>52.31</c:v>
                </c:pt>
                <c:pt idx="1">
                  <c:v>31.25</c:v>
                </c:pt>
                <c:pt idx="2">
                  <c:v>62.13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2B7-406C-805D-3D9D3E95A9E8}"/>
            </c:ext>
          </c:extLst>
        </c:ser>
        <c:ser>
          <c:idx val="1"/>
          <c:order val="1"/>
          <c:tx>
            <c:strRef>
              <c:f>Sheet1!$BM$3</c:f>
              <c:strCache>
                <c:ptCount val="1"/>
                <c:pt idx="0">
                  <c:v>Treatment (L2L; n = 114)</c:v>
                </c:pt>
              </c:strCache>
            </c:strRef>
          </c:tx>
          <c:spPr>
            <a:solidFill>
              <a:srgbClr val="CC3333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2B7-406C-805D-3D9D3E95A9E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2B7-406C-805D-3D9D3E95A9E8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2B7-406C-805D-3D9D3E95A9E8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Sheet1!$BN$1:$BP$1</c:f>
              <c:strCache>
                <c:ptCount val="3"/>
                <c:pt idx="0">
                  <c:v>All</c:v>
                </c:pt>
                <c:pt idx="1">
                  <c:v>PP</c:v>
                </c:pt>
                <c:pt idx="2">
                  <c:v>Non-PP</c:v>
                </c:pt>
              </c:strCache>
            </c:strRef>
          </c:cat>
          <c:val>
            <c:numRef>
              <c:f>Sheet1!$BN$3:$BP$3</c:f>
              <c:numCache>
                <c:formatCode>0.0</c:formatCode>
                <c:ptCount val="3"/>
                <c:pt idx="0">
                  <c:v>63.15</c:v>
                </c:pt>
                <c:pt idx="1">
                  <c:v>54.55</c:v>
                </c:pt>
                <c:pt idx="2">
                  <c:v>66.669999999999973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2B7-406C-805D-3D9D3E95A9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123816"/>
        <c:axId val="-2114120760"/>
      </c:barChart>
      <c:catAx>
        <c:axId val="-211412381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4120760"/>
        <c:crosses val="autoZero"/>
        <c:auto val="1"/>
        <c:lblAlgn val="ctr"/>
        <c:lblOffset val="100"/>
        <c:noMultiLvlLbl val="0"/>
      </c:catAx>
      <c:valAx>
        <c:axId val="-2114120760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/>
                  <a:t>% students achieving 5 A-C inc. EM</a:t>
                </a:r>
              </a:p>
            </c:rich>
          </c:tx>
          <c:layout>
            <c:manualLayout>
              <c:xMode val="edge"/>
              <c:yMode val="edge"/>
              <c:x val="3.5701520413943102E-2"/>
              <c:y val="0.116022306501713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-211412381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12906409761392601"/>
          <c:y val="4.8409221539040197E-2"/>
          <c:w val="0.86338887374312401"/>
          <c:h val="9.9420363296172098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600" b="0">
          <a:solidFill>
            <a:srgbClr val="002060"/>
          </a:solidFill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401141938409499"/>
          <c:y val="0.21366786990106101"/>
          <c:w val="0.86026246719160104"/>
          <c:h val="0.6895075467110549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Sheet1!$B$2</c:f>
              <c:strCache>
                <c:ptCount val="1"/>
                <c:pt idx="0">
                  <c:v>Pre-L2L cohort (control; n=151)</c:v>
                </c:pt>
              </c:strCache>
            </c:strRef>
          </c:tx>
          <c:spPr>
            <a:solidFill>
              <a:srgbClr val="CC3333"/>
            </a:solidFill>
            <a:ln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sz="1800"/>
                      <a:t>*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D4-40DE-97AD-29524D9F281E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sz="1800"/>
                      <a:t>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5D4-40DE-97AD-29524D9F28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55D4-40DE-97AD-29524D9F281E}"/>
                </c:ext>
              </c:extLst>
            </c:dLbl>
            <c:dLbl>
              <c:idx val="3"/>
              <c:layout>
                <c:manualLayout>
                  <c:x val="-6.18556701030928E-2"/>
                  <c:y val="-9.7505668934240397E-2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*</a:t>
                    </a:r>
                    <a:br>
                      <a:rPr lang="en-US" sz="1800"/>
                    </a:br>
                    <a:r>
                      <a:rPr lang="en-US" sz="1800">
                        <a:solidFill>
                          <a:srgbClr val="FF0000"/>
                        </a:solidFill>
                      </a:rPr>
                      <a:t>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5D4-40DE-97AD-29524D9F28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55D4-40DE-97AD-29524D9F281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5D4-40DE-97AD-29524D9F281E}"/>
                </c:ext>
              </c:extLst>
            </c:dLbl>
            <c:dLbl>
              <c:idx val="6"/>
              <c:layout>
                <c:manualLayout>
                  <c:x val="-0.120645434784569"/>
                  <c:y val="-0.21596889674504999"/>
                </c:manualLayout>
              </c:layout>
              <c:tx>
                <c:rich>
                  <a:bodyPr/>
                  <a:lstStyle/>
                  <a:p>
                    <a:r>
                      <a:rPr lang="en-US" sz="1800"/>
                      <a:t>*</a:t>
                    </a:r>
                    <a:br>
                      <a:rPr lang="en-US" sz="1800"/>
                    </a:br>
                    <a:r>
                      <a:rPr lang="en-US" sz="1800">
                        <a:solidFill>
                          <a:srgbClr val="FF0000"/>
                        </a:solidFill>
                      </a:rPr>
                      <a:t>*</a:t>
                    </a:r>
                    <a:endParaRPr lang="en-US">
                      <a:solidFill>
                        <a:srgbClr val="FF0000"/>
                      </a:solidFill>
                    </a:endParaRP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55D4-40DE-97AD-29524D9F281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5D4-40DE-97AD-29524D9F281E}"/>
                </c:ext>
              </c:extLst>
            </c:dLbl>
            <c:dLbl>
              <c:idx val="8"/>
              <c:tx>
                <c:rich>
                  <a:bodyPr/>
                  <a:lstStyle/>
                  <a:p>
                    <a:r>
                      <a:rPr lang="en-US"/>
                      <a:t>*</a:t>
                    </a:r>
                  </a:p>
                  <a:p>
                    <a:r>
                      <a:rPr lang="en-US">
                        <a:solidFill>
                          <a:srgbClr val="FF0000"/>
                        </a:solidFill>
                      </a:rPr>
                      <a:t>*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55D4-40DE-97AD-29524D9F281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55D4-40DE-97AD-29524D9F281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55D4-40DE-97AD-29524D9F281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55D4-40DE-97AD-29524D9F281E}"/>
                </c:ext>
              </c:extLst>
            </c:dLbl>
            <c:dLbl>
              <c:idx val="12"/>
              <c:layout>
                <c:manualLayout>
                  <c:x val="6.4146620847651797E-2"/>
                  <c:y val="-1.78549109932687E-7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25.7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55D4-40DE-97AD-29524D9F281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55D4-40DE-97AD-29524D9F281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Sheet1!$D$1:$Q$1</c:f>
              <c:strCache>
                <c:ptCount val="14"/>
                <c:pt idx="0">
                  <c:v>_x000d_5A*-CEM</c:v>
                </c:pt>
                <c:pt idx="1">
                  <c:v>_x000d_En Lang</c:v>
                </c:pt>
                <c:pt idx="2">
                  <c:v>_x000d_En Lit</c:v>
                </c:pt>
                <c:pt idx="3">
                  <c:v>_x000d_Ma</c:v>
                </c:pt>
                <c:pt idx="4">
                  <c:v>_x000d_Sci Core</c:v>
                </c:pt>
                <c:pt idx="5">
                  <c:v>_x000d_Sci Add</c:v>
                </c:pt>
                <c:pt idx="6">
                  <c:v>_x000d_Art</c:v>
                </c:pt>
                <c:pt idx="7">
                  <c:v>_x000d_Fre</c:v>
                </c:pt>
                <c:pt idx="8">
                  <c:v>_x000d_Geo</c:v>
                </c:pt>
                <c:pt idx="9">
                  <c:v>_x000d_His</c:v>
                </c:pt>
                <c:pt idx="10">
                  <c:v>_x000d_PA</c:v>
                </c:pt>
                <c:pt idx="11">
                  <c:v>_x000d_PE</c:v>
                </c:pt>
                <c:pt idx="12">
                  <c:v>_x000d_Phot</c:v>
                </c:pt>
                <c:pt idx="13">
                  <c:v>_x000d_All (average)</c:v>
                </c:pt>
              </c:strCache>
            </c:strRef>
          </c:cat>
          <c:val>
            <c:numRef>
              <c:f>Sheet1!$D$2:$Q$2</c:f>
              <c:numCache>
                <c:formatCode>0.0</c:formatCode>
                <c:ptCount val="14"/>
                <c:pt idx="0">
                  <c:v>30.885922330097099</c:v>
                </c:pt>
                <c:pt idx="1">
                  <c:v>36.266181229773501</c:v>
                </c:pt>
                <c:pt idx="2">
                  <c:v>33.940129449838203</c:v>
                </c:pt>
                <c:pt idx="3">
                  <c:v>21.561488673139181</c:v>
                </c:pt>
                <c:pt idx="4">
                  <c:v>63.917525773195898</c:v>
                </c:pt>
                <c:pt idx="5">
                  <c:v>33.209647495361793</c:v>
                </c:pt>
                <c:pt idx="6">
                  <c:v>35.343035343035297</c:v>
                </c:pt>
                <c:pt idx="7">
                  <c:v>20.952380952380899</c:v>
                </c:pt>
                <c:pt idx="8">
                  <c:v>10</c:v>
                </c:pt>
                <c:pt idx="9">
                  <c:v>30.158730158730201</c:v>
                </c:pt>
                <c:pt idx="10">
                  <c:v>33.3333333333333</c:v>
                </c:pt>
                <c:pt idx="11">
                  <c:v>-6.25</c:v>
                </c:pt>
                <c:pt idx="12">
                  <c:v>26.851851851851901</c:v>
                </c:pt>
                <c:pt idx="13">
                  <c:v>25.65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55D4-40DE-97AD-29524D9F281E}"/>
            </c:ext>
          </c:extLst>
        </c:ser>
        <c:ser>
          <c:idx val="1"/>
          <c:order val="1"/>
          <c:tx>
            <c:strRef>
              <c:f>Sheet1!$B$3</c:f>
              <c:strCache>
                <c:ptCount val="1"/>
                <c:pt idx="0">
                  <c:v>L2L cohort 1 (treatment; n=114)</c:v>
                </c:pt>
              </c:strCache>
            </c:strRef>
          </c:tx>
          <c:spPr>
            <a:solidFill>
              <a:schemeClr val="bg1"/>
            </a:solidFill>
            <a:ln w="6350">
              <a:solidFill>
                <a:schemeClr val="tx1"/>
              </a:solidFill>
            </a:ln>
            <a:effectLst/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55D4-40DE-97AD-29524D9F281E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0-55D4-40DE-97AD-29524D9F281E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1-55D4-40DE-97AD-29524D9F281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2-55D4-40DE-97AD-29524D9F281E}"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3-55D4-40DE-97AD-29524D9F281E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4-55D4-40DE-97AD-29524D9F281E}"/>
                </c:ext>
              </c:extLst>
            </c:dLbl>
            <c:dLbl>
              <c:idx val="6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5-55D4-40DE-97AD-29524D9F281E}"/>
                </c:ext>
              </c:extLst>
            </c:dLbl>
            <c:dLbl>
              <c:idx val="7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6-55D4-40DE-97AD-29524D9F281E}"/>
                </c:ext>
              </c:extLst>
            </c:dLbl>
            <c:dLbl>
              <c:idx val="8"/>
              <c:layout>
                <c:manualLayout>
                  <c:x val="0.31670193287694698"/>
                  <c:y val="0.157657971325013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8.5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55D4-40DE-97AD-29524D9F281E}"/>
                </c:ext>
              </c:extLst>
            </c:dLbl>
            <c:dLbl>
              <c:idx val="9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8-55D4-40DE-97AD-29524D9F281E}"/>
                </c:ext>
              </c:extLst>
            </c:dLbl>
            <c:dLbl>
              <c:idx val="1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55D4-40DE-97AD-29524D9F281E}"/>
                </c:ext>
              </c:extLst>
            </c:dLbl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A-55D4-40DE-97AD-29524D9F281E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55D4-40DE-97AD-29524D9F281E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C-55D4-40DE-97AD-29524D9F281E}"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Sheet1!$D$1:$Q$1</c:f>
              <c:strCache>
                <c:ptCount val="14"/>
                <c:pt idx="0">
                  <c:v>_x000d_5A*-CEM</c:v>
                </c:pt>
                <c:pt idx="1">
                  <c:v>_x000d_En Lang</c:v>
                </c:pt>
                <c:pt idx="2">
                  <c:v>_x000d_En Lit</c:v>
                </c:pt>
                <c:pt idx="3">
                  <c:v>_x000d_Ma</c:v>
                </c:pt>
                <c:pt idx="4">
                  <c:v>_x000d_Sci Core</c:v>
                </c:pt>
                <c:pt idx="5">
                  <c:v>_x000d_Sci Add</c:v>
                </c:pt>
                <c:pt idx="6">
                  <c:v>_x000d_Art</c:v>
                </c:pt>
                <c:pt idx="7">
                  <c:v>_x000d_Fre</c:v>
                </c:pt>
                <c:pt idx="8">
                  <c:v>_x000d_Geo</c:v>
                </c:pt>
                <c:pt idx="9">
                  <c:v>_x000d_His</c:v>
                </c:pt>
                <c:pt idx="10">
                  <c:v>_x000d_PA</c:v>
                </c:pt>
                <c:pt idx="11">
                  <c:v>_x000d_PE</c:v>
                </c:pt>
                <c:pt idx="12">
                  <c:v>_x000d_Phot</c:v>
                </c:pt>
                <c:pt idx="13">
                  <c:v>_x000d_All (average)</c:v>
                </c:pt>
              </c:strCache>
            </c:strRef>
          </c:cat>
          <c:val>
            <c:numRef>
              <c:f>Sheet1!$D$3:$Q$3</c:f>
              <c:numCache>
                <c:formatCode>0.0</c:formatCode>
                <c:ptCount val="14"/>
                <c:pt idx="0">
                  <c:v>12.1212121212121</c:v>
                </c:pt>
                <c:pt idx="1">
                  <c:v>11.7845117845118</c:v>
                </c:pt>
                <c:pt idx="2">
                  <c:v>0.897867564534231</c:v>
                </c:pt>
                <c:pt idx="3">
                  <c:v>13.468013468013501</c:v>
                </c:pt>
                <c:pt idx="4">
                  <c:v>-7.407407407407419</c:v>
                </c:pt>
                <c:pt idx="5">
                  <c:v>11.25</c:v>
                </c:pt>
                <c:pt idx="6">
                  <c:v>28.571428571428601</c:v>
                </c:pt>
                <c:pt idx="7">
                  <c:v>29.47368421052628</c:v>
                </c:pt>
                <c:pt idx="8">
                  <c:v>-2.5</c:v>
                </c:pt>
                <c:pt idx="9">
                  <c:v>0</c:v>
                </c:pt>
                <c:pt idx="10">
                  <c:v>-13.3333333333333</c:v>
                </c:pt>
                <c:pt idx="11">
                  <c:v>-5.5555555555555411</c:v>
                </c:pt>
                <c:pt idx="12">
                  <c:v>10.1214574898785</c:v>
                </c:pt>
                <c:pt idx="13">
                  <c:v>8.4700000000000006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D-55D4-40DE-97AD-29524D9F28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14009784"/>
        <c:axId val="-2114006664"/>
      </c:barChart>
      <c:catAx>
        <c:axId val="-21140097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-2114006664"/>
        <c:crosses val="autoZero"/>
        <c:auto val="1"/>
        <c:lblAlgn val="ctr"/>
        <c:lblOffset val="120"/>
        <c:noMultiLvlLbl val="0"/>
      </c:catAx>
      <c:valAx>
        <c:axId val="-2114006664"/>
        <c:scaling>
          <c:orientation val="minMax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b="0"/>
                </a:pPr>
                <a:r>
                  <a:rPr lang="en-US" b="0"/>
                  <a:t>% diff between PP &amp; non-PP achieving C or higher</a:t>
                </a:r>
              </a:p>
            </c:rich>
          </c:tx>
          <c:layout>
            <c:manualLayout>
              <c:xMode val="edge"/>
              <c:yMode val="edge"/>
              <c:x val="8.9867672790901135E-3"/>
              <c:y val="0.20232129144514766"/>
            </c:manualLayout>
          </c:layout>
          <c:overlay val="0"/>
        </c:title>
        <c:numFmt formatCode="0.0" sourceLinked="1"/>
        <c:majorTickMark val="out"/>
        <c:minorTickMark val="none"/>
        <c:tickLblPos val="nextTo"/>
        <c:crossAx val="-211400978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59035914260717404"/>
          <c:y val="0.15501258771224999"/>
          <c:w val="0.40716590113735801"/>
          <c:h val="0.1632997661006659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rgbClr val="002060"/>
          </a:solidFill>
          <a:latin typeface="Century Gothic"/>
          <a:cs typeface="Century Gothic"/>
        </a:defRPr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4676FE-B858-1A49-9FAB-CA5700A6ADDE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2D2A57-41AE-C948-B80B-5B50F2FA6CF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59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D2A57-41AE-C948-B80B-5B50F2FA6CF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4442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D2A57-41AE-C948-B80B-5B50F2FA6CF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178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D2A57-41AE-C948-B80B-5B50F2FA6CF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38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D2A57-41AE-C948-B80B-5B50F2FA6CF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186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D2A57-41AE-C948-B80B-5B50F2FA6CF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36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D2A57-41AE-C948-B80B-5B50F2FA6CFA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7467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D2A57-41AE-C948-B80B-5B50F2FA6CFA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9314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D2A57-41AE-C948-B80B-5B50F2FA6CF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2831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72D2A57-41AE-C948-B80B-5B50F2FA6CFA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7954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808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113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399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31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3657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612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81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034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5540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094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879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C585D-A45F-2049-AAA4-79A60110219F}" type="datetimeFigureOut">
              <a:rPr lang="en-US" smtClean="0"/>
              <a:t>3/9/2021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C79AE1-D0B5-5C4C-B6E4-7FD99291E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5801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16215" y="315634"/>
            <a:ext cx="688041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800" b="1" dirty="0">
                <a:solidFill>
                  <a:srgbClr val="002060"/>
                </a:solidFill>
                <a:latin typeface="Century Gothic"/>
                <a:cs typeface="Century Gothic"/>
              </a:rPr>
              <a:t>ORACY AND MASTERY: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cs typeface="Century Gothic"/>
              </a:rPr>
              <a:t/>
            </a:r>
            <a:br>
              <a:rPr lang="en-US" sz="32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sz="3200" b="1" dirty="0">
                <a:solidFill>
                  <a:srgbClr val="002060"/>
                </a:solidFill>
                <a:latin typeface="Century Gothic"/>
                <a:cs typeface="Century Gothic"/>
              </a:rPr>
              <a:t>The cause and the consequence</a:t>
            </a:r>
            <a:endParaRPr lang="en-US" sz="20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3619543" y="2152466"/>
            <a:ext cx="4899314" cy="21018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Dr James Mannion, FCCT</a:t>
            </a:r>
          </a:p>
          <a:p>
            <a:pPr marL="0" indent="0" algn="ctr">
              <a:buNone/>
            </a:pPr>
            <a:endParaRPr lang="en-US" sz="16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  <a:t>Associate, Oracy Cambridge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  <a:t>Director, Rethinking Education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  <a:t>Bespoke </a:t>
            </a:r>
            <a:r>
              <a:rPr lang="en-US" sz="1600" i="1" dirty="0" err="1">
                <a:solidFill>
                  <a:srgbClr val="002060"/>
                </a:solidFill>
                <a:latin typeface="Century Gothic"/>
                <a:cs typeface="Century Gothic"/>
              </a:rPr>
              <a:t>Programmes</a:t>
            </a:r>
            <a: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  <a:t> Leader, </a:t>
            </a:r>
            <a:b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  <a:t>UCL Centre for Educational Leadership</a:t>
            </a:r>
          </a:p>
          <a:p>
            <a:pPr marL="0" indent="0" algn="ctr">
              <a:buNone/>
            </a:pP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sz="1600" u="sng" dirty="0" err="1">
                <a:solidFill>
                  <a:srgbClr val="002060"/>
                </a:solidFill>
                <a:latin typeface="Century Gothic"/>
                <a:cs typeface="Century Gothic"/>
              </a:rPr>
              <a:t>james@rethinking-ed.org</a:t>
            </a: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		</a:t>
            </a:r>
            <a:r>
              <a:rPr lang="en-US" sz="1600" u="sng" dirty="0">
                <a:solidFill>
                  <a:srgbClr val="002060"/>
                </a:solidFill>
                <a:latin typeface="Century Gothic"/>
                <a:cs typeface="Century Gothic"/>
              </a:rPr>
              <a:t>@rethinking_ed</a:t>
            </a:r>
          </a:p>
          <a:p>
            <a:pPr marL="0" indent="0" algn="ctr">
              <a:buNone/>
            </a:pPr>
            <a:endParaRPr lang="en-US" sz="1400" u="sng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1400" u="sng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934EF-8CDB-A446-B72F-CF8E0E735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2" y="5367474"/>
            <a:ext cx="2691009" cy="1276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4AE96-D406-C245-AD22-17E78DA4F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069" y="5267107"/>
            <a:ext cx="2483178" cy="141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1D35C-5CA8-704D-B684-7777B331F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318" y="5548983"/>
            <a:ext cx="2288499" cy="1137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280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00050" y="299457"/>
            <a:ext cx="11444288" cy="648072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entury Gothic"/>
                <a:cs typeface="Century Gothic"/>
              </a:rPr>
              <a:t>Gains in academic learning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cs typeface="Century Gothic"/>
              </a:rPr>
              <a:t>: GCSE (5-year) analysis</a:t>
            </a:r>
          </a:p>
          <a:p>
            <a:pPr algn="ctr">
              <a:lnSpc>
                <a:spcPct val="120000"/>
              </a:lnSpc>
            </a:pPr>
            <a:endParaRPr lang="en-US" sz="32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sz="32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sz="32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38843397"/>
              </p:ext>
            </p:extLst>
          </p:nvPr>
        </p:nvGraphicFramePr>
        <p:xfrm>
          <a:off x="1915967" y="1431177"/>
          <a:ext cx="8784976" cy="54268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447452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06760764"/>
              </p:ext>
            </p:extLst>
          </p:nvPr>
        </p:nvGraphicFramePr>
        <p:xfrm>
          <a:off x="264839" y="628650"/>
          <a:ext cx="9144000" cy="61127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Rounded Rectangle 4"/>
          <p:cNvSpPr/>
          <p:nvPr/>
        </p:nvSpPr>
        <p:spPr>
          <a:xfrm>
            <a:off x="1028700" y="270044"/>
            <a:ext cx="10401300" cy="648072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entury Gothic"/>
                <a:cs typeface="Century Gothic"/>
              </a:rPr>
              <a:t>Closing the gap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cs typeface="Century Gothic"/>
              </a:rPr>
              <a:t>: GCSE (5-year) analysis</a:t>
            </a:r>
          </a:p>
        </p:txBody>
      </p:sp>
      <p:sp>
        <p:nvSpPr>
          <p:cNvPr id="2" name="Oval 1"/>
          <p:cNvSpPr/>
          <p:nvPr/>
        </p:nvSpPr>
        <p:spPr>
          <a:xfrm>
            <a:off x="8478170" y="3140968"/>
            <a:ext cx="895167" cy="2304256"/>
          </a:xfrm>
          <a:prstGeom prst="ellipse">
            <a:avLst/>
          </a:prstGeom>
          <a:noFill/>
          <a:ln w="38100" cmpd="sng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6A2AE3E-12D2-1E43-B8D4-3E5CA9D2CF99}"/>
              </a:ext>
            </a:extLst>
          </p:cNvPr>
          <p:cNvSpPr/>
          <p:nvPr/>
        </p:nvSpPr>
        <p:spPr>
          <a:xfrm>
            <a:off x="10074360" y="1693668"/>
            <a:ext cx="18485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&gt;65% </a:t>
            </a:r>
            <a:b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reduction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57812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76B4D53-76F9-B140-BB63-BC3D3E6D92AE}"/>
              </a:ext>
            </a:extLst>
          </p:cNvPr>
          <p:cNvSpPr/>
          <p:nvPr/>
        </p:nvSpPr>
        <p:spPr>
          <a:xfrm>
            <a:off x="433136" y="3471621"/>
            <a:ext cx="648101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The thing I am most proud of from my first year at Sea View is confidence </a:t>
            </a:r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because I’m a lot smarter [and] I can speak up more.’ </a:t>
            </a:r>
          </a:p>
          <a:p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29056F7-BDA6-AC4F-9879-63C47D57000A}"/>
              </a:ext>
            </a:extLst>
          </p:cNvPr>
          <p:cNvSpPr/>
          <p:nvPr/>
        </p:nvSpPr>
        <p:spPr>
          <a:xfrm>
            <a:off x="433135" y="1336714"/>
            <a:ext cx="617621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’Learning Skills has helped me learn better in subjects because </a:t>
            </a:r>
            <a:r>
              <a:rPr lang="en-GB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I’ve got a lot more confident</a:t>
            </a:r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.’ </a:t>
            </a:r>
          </a:p>
          <a:p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3A71636-F98C-DA4C-8EF6-23BFC6FEE517}"/>
              </a:ext>
            </a:extLst>
          </p:cNvPr>
          <p:cNvSpPr/>
          <p:nvPr/>
        </p:nvSpPr>
        <p:spPr>
          <a:xfrm>
            <a:off x="433135" y="2296546"/>
            <a:ext cx="702103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The thing I am most proud of this year is the “Who am I” project because </a:t>
            </a:r>
            <a:r>
              <a:rPr lang="en-GB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I learnt how to stand up in front of a big group of people confidently</a:t>
            </a:r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.’ </a:t>
            </a: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155E245-0E73-5A4D-9036-1DE79DE75F83}"/>
              </a:ext>
            </a:extLst>
          </p:cNvPr>
          <p:cNvSpPr/>
          <p:nvPr/>
        </p:nvSpPr>
        <p:spPr>
          <a:xfrm>
            <a:off x="433135" y="4579617"/>
            <a:ext cx="5245770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Now I have the courage to speak </a:t>
            </a:r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in all of my classes.’ </a:t>
            </a: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640C23-3607-F049-B422-9B7993F39BC0}"/>
              </a:ext>
            </a:extLst>
          </p:cNvPr>
          <p:cNvSpPr/>
          <p:nvPr/>
        </p:nvSpPr>
        <p:spPr>
          <a:xfrm>
            <a:off x="433136" y="5508672"/>
            <a:ext cx="6946232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‘Learning Skills has helped me so much. It’s taught me to </a:t>
            </a:r>
            <a:r>
              <a:rPr lang="en-GB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stand up for myself</a:t>
            </a:r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 and what I want to say is important. </a:t>
            </a:r>
            <a:r>
              <a:rPr lang="en-GB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I have found my voice </a:t>
            </a:r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and I think more harder than I ever have in using the right language.’</a:t>
            </a: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B9CDC08-6AC8-0041-BCB3-BA5E523372E7}"/>
              </a:ext>
            </a:extLst>
          </p:cNvPr>
          <p:cNvSpPr/>
          <p:nvPr/>
        </p:nvSpPr>
        <p:spPr>
          <a:xfrm>
            <a:off x="1267327" y="265618"/>
            <a:ext cx="9946103" cy="843626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Student interviews</a:t>
            </a:r>
          </a:p>
          <a:p>
            <a:pPr algn="ctr">
              <a:lnSpc>
                <a:spcPct val="120000"/>
              </a:lnSpc>
            </a:pPr>
            <a:endParaRPr lang="en-US" sz="36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sz="36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BBC9EA-D185-8B4D-9E9C-1CFC7E8F1F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3278" y="2713219"/>
            <a:ext cx="4149669" cy="414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9778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93A15F8-8DD0-C04F-BB10-5FE29FD78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82388" y="196039"/>
            <a:ext cx="4381937" cy="6535452"/>
          </a:xfrm>
          <a:prstGeom prst="rect">
            <a:avLst/>
          </a:prstGeom>
          <a:noFill/>
          <a:ln w="12700">
            <a:solidFill>
              <a:schemeClr val="tx1">
                <a:lumMod val="75000"/>
                <a:lumOff val="2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2834130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25158" y="1444922"/>
            <a:ext cx="7971417" cy="3933901"/>
          </a:xfrm>
          <a:prstGeom prst="roundRect">
            <a:avLst/>
          </a:prstGeom>
          <a:solidFill>
            <a:srgbClr val="FFFF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Evidence for oracy</a:t>
            </a:r>
            <a:r>
              <a:rPr lang="en-US" sz="2000" b="1" dirty="0">
                <a:solidFill>
                  <a:srgbClr val="C00000"/>
                </a:solidFill>
                <a:latin typeface="Century Gothic"/>
                <a:cs typeface="Century Gothic"/>
              </a:rPr>
              <a:t/>
            </a:r>
            <a:br>
              <a:rPr lang="en-US" sz="2000" b="1" dirty="0">
                <a:solidFill>
                  <a:srgbClr val="C00000"/>
                </a:solidFill>
                <a:latin typeface="Century Gothic"/>
                <a:cs typeface="Century Gothic"/>
              </a:rPr>
            </a:br>
            <a:endParaRPr lang="en-US" sz="2000" b="1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Century Gothic"/>
                <a:cs typeface="Century Gothic"/>
              </a:rPr>
              <a:t>Oracy in practice:</a:t>
            </a:r>
            <a:br>
              <a:rPr lang="en-US" sz="2000" b="1" dirty="0">
                <a:solidFill>
                  <a:srgbClr val="C00000"/>
                </a:solidFill>
                <a:latin typeface="Century Gothic"/>
                <a:cs typeface="Century Gothic"/>
              </a:rPr>
            </a:br>
            <a:endParaRPr lang="en-US" sz="2000" b="1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entury Gothic"/>
                <a:cs typeface="Century Gothic"/>
              </a:rPr>
              <a:t>The Oracy Skills Framework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entury Gothic"/>
                <a:cs typeface="Century Gothic"/>
              </a:rPr>
              <a:t>Talk goals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entury Gothic"/>
                <a:cs typeface="Century Gothic"/>
              </a:rPr>
              <a:t>Talk rules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C00000"/>
                </a:solidFill>
                <a:latin typeface="Century Gothic"/>
                <a:cs typeface="Century Gothic"/>
              </a:rPr>
              <a:t>Oracy and transition: the ‘Who am I’ project</a:t>
            </a: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/>
            </a:r>
            <a:b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</a:br>
            <a:endParaRPr lang="en-US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Oracy and mastery</a:t>
            </a:r>
            <a:endParaRPr lang="en-GB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9636B-228B-5547-A5B2-C59D187084B8}"/>
              </a:ext>
            </a:extLst>
          </p:cNvPr>
          <p:cNvSpPr/>
          <p:nvPr/>
        </p:nvSpPr>
        <p:spPr>
          <a:xfrm>
            <a:off x="1267327" y="265618"/>
            <a:ext cx="9946103" cy="843626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Century Gothic"/>
                <a:cs typeface="Century Gothic"/>
              </a:rPr>
              <a:t>Aims for today</a:t>
            </a:r>
          </a:p>
        </p:txBody>
      </p:sp>
      <p:pic>
        <p:nvPicPr>
          <p:cNvPr id="5" name="Picture 2" descr="AmbitionInstitute_Illustration_Target_Coral_L_RGB.png">
            <a:extLst>
              <a:ext uri="{FF2B5EF4-FFF2-40B4-BE49-F238E27FC236}">
                <a16:creationId xmlns:a16="http://schemas.microsoft.com/office/drawing/2014/main" id="{9B8CFED0-0987-8848-BCAE-088C3864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850" y="1725338"/>
            <a:ext cx="3221580" cy="38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6013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89409A8-A753-894E-BB44-F0DA575924AD}"/>
              </a:ext>
            </a:extLst>
          </p:cNvPr>
          <p:cNvGrpSpPr/>
          <p:nvPr/>
        </p:nvGrpSpPr>
        <p:grpSpPr>
          <a:xfrm>
            <a:off x="190501" y="508876"/>
            <a:ext cx="11802206" cy="6191645"/>
            <a:chOff x="172916" y="473707"/>
            <a:chExt cx="11802206" cy="6191645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E9C5A51-AEDA-A94A-BE82-144CE37925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45" y="945725"/>
              <a:ext cx="11799277" cy="5719627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7ACFB9E-8817-8341-A431-1B5D37C7E5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6" b="83495"/>
            <a:stretch/>
          </p:blipFill>
          <p:spPr>
            <a:xfrm>
              <a:off x="172916" y="473707"/>
              <a:ext cx="2840502" cy="944035"/>
            </a:xfrm>
            <a:prstGeom prst="rect">
              <a:avLst/>
            </a:prstGeom>
          </p:spPr>
        </p:pic>
      </p:grpSp>
      <p:sp>
        <p:nvSpPr>
          <p:cNvPr id="9" name="Subtitle 2">
            <a:extLst>
              <a:ext uri="{FF2B5EF4-FFF2-40B4-BE49-F238E27FC236}">
                <a16:creationId xmlns:a16="http://schemas.microsoft.com/office/drawing/2014/main" id="{550EBC30-4CBC-6E44-BFB0-AD9F1EA8E7A0}"/>
              </a:ext>
            </a:extLst>
          </p:cNvPr>
          <p:cNvSpPr txBox="1">
            <a:spLocks/>
          </p:cNvSpPr>
          <p:nvPr/>
        </p:nvSpPr>
        <p:spPr>
          <a:xfrm>
            <a:off x="427396" y="419874"/>
            <a:ext cx="5665672" cy="56101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C00000"/>
                </a:solidFill>
                <a:latin typeface="Century Gothic"/>
                <a:cs typeface="Century Gothic"/>
              </a:rPr>
              <a:t>The Oracy Skills Framework</a:t>
            </a:r>
            <a:endParaRPr lang="en-US" sz="14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9541981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>
            <a:extLst>
              <a:ext uri="{FF2B5EF4-FFF2-40B4-BE49-F238E27FC236}">
                <a16:creationId xmlns:a16="http://schemas.microsoft.com/office/drawing/2014/main" id="{C77FA14E-B521-5A42-836B-6686DA32458F}"/>
              </a:ext>
            </a:extLst>
          </p:cNvPr>
          <p:cNvSpPr txBox="1">
            <a:spLocks/>
          </p:cNvSpPr>
          <p:nvPr/>
        </p:nvSpPr>
        <p:spPr>
          <a:xfrm>
            <a:off x="482036" y="473706"/>
            <a:ext cx="8373979" cy="92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2800" b="1" dirty="0">
                <a:solidFill>
                  <a:srgbClr val="C00000"/>
                </a:solidFill>
                <a:latin typeface="Century Gothic"/>
                <a:cs typeface="Century Gothic"/>
              </a:rPr>
              <a:t>Talk goals</a:t>
            </a:r>
            <a:endParaRPr lang="en-US" sz="14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36AF8188-E43C-6442-A1C4-E4CB0C842CC0}"/>
              </a:ext>
            </a:extLst>
          </p:cNvPr>
          <p:cNvSpPr txBox="1">
            <a:spLocks/>
          </p:cNvSpPr>
          <p:nvPr/>
        </p:nvSpPr>
        <p:spPr>
          <a:xfrm>
            <a:off x="482036" y="1394945"/>
            <a:ext cx="8281954" cy="3844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Children should choose, ideally from a list - </a:t>
            </a:r>
            <a:r>
              <a:rPr lang="en-US" sz="1800" dirty="0" err="1">
                <a:solidFill>
                  <a:srgbClr val="002060"/>
                </a:solidFill>
                <a:latin typeface="Century Gothic"/>
                <a:cs typeface="Century Gothic"/>
              </a:rPr>
              <a:t>eg</a:t>
            </a: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: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Talk rules - each child picks one to focus on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A simplified version of the Oracy Skills Framework </a:t>
            </a: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</a:t>
            </a:r>
            <a:endParaRPr lang="en-US" sz="16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They don’t need to be overly specific, </a:t>
            </a:r>
            <a:r>
              <a:rPr lang="en-US" sz="1800" dirty="0" err="1">
                <a:solidFill>
                  <a:srgbClr val="002060"/>
                </a:solidFill>
                <a:latin typeface="Century Gothic"/>
                <a:cs typeface="Century Gothic"/>
              </a:rPr>
              <a:t>eg</a:t>
            </a:r>
            <a:endParaRPr lang="en-US" sz="18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I will plan what I want to say before I start speaking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I will try to speak less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I will give reasons for my thinking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I will make notes to help me actively listen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Bookend the discussion, </a:t>
            </a:r>
            <a:r>
              <a:rPr lang="en-US" sz="1800" dirty="0" err="1">
                <a:solidFill>
                  <a:srgbClr val="002060"/>
                </a:solidFill>
                <a:latin typeface="Century Gothic"/>
                <a:cs typeface="Century Gothic"/>
              </a:rPr>
              <a:t>eg</a:t>
            </a: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: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Share goals at the start (e.g. in pairs)</a:t>
            </a:r>
          </a:p>
          <a:p>
            <a:pPr marL="800100" lvl="1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Refer back to them at the end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endParaRPr lang="en-US" sz="12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4C3364-337D-6944-9A15-AEC253AC46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94262" y="277627"/>
            <a:ext cx="4994651" cy="6287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02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FCCD026-F891-364D-A767-95B6A135CA74}"/>
              </a:ext>
            </a:extLst>
          </p:cNvPr>
          <p:cNvSpPr txBox="1">
            <a:spLocks/>
          </p:cNvSpPr>
          <p:nvPr/>
        </p:nvSpPr>
        <p:spPr>
          <a:xfrm>
            <a:off x="1094452" y="2022858"/>
            <a:ext cx="7131088" cy="3844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Three kinds of talk: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 err="1">
                <a:solidFill>
                  <a:srgbClr val="002060"/>
                </a:solidFill>
                <a:latin typeface="Century Gothic"/>
                <a:cs typeface="Century Gothic"/>
              </a:rPr>
              <a:t>Disputational</a:t>
            </a: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Cumulative 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Exploratory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66700" indent="-2667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66700" indent="-2667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7E30F4F0-F764-6C45-91A2-2E3AAF11F537}"/>
              </a:ext>
            </a:extLst>
          </p:cNvPr>
          <p:cNvSpPr txBox="1">
            <a:spLocks/>
          </p:cNvSpPr>
          <p:nvPr/>
        </p:nvSpPr>
        <p:spPr>
          <a:xfrm>
            <a:off x="1684421" y="349150"/>
            <a:ext cx="8373979" cy="92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Talk rules</a:t>
            </a:r>
            <a:endParaRPr lang="en-US" sz="18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488684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FCCD026-F891-364D-A767-95B6A135CA74}"/>
              </a:ext>
            </a:extLst>
          </p:cNvPr>
          <p:cNvSpPr txBox="1">
            <a:spLocks/>
          </p:cNvSpPr>
          <p:nvPr/>
        </p:nvSpPr>
        <p:spPr>
          <a:xfrm>
            <a:off x="620790" y="1776182"/>
            <a:ext cx="7608809" cy="3844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Disputational talk: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Lot of disagreement – pupils just make their own decisions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Few attempts to pool resources, or offer constructive criticism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Lot of interactions of the 'Yes it is! – No it's not!' kind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Atmosphere is competitive rather than co-operative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A5A88AD-5458-4B4E-98EC-0AE0742F8F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7216" y="1559061"/>
            <a:ext cx="4062046" cy="4062046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C56B258E-BAA3-E445-B388-6288AA46CD72}"/>
              </a:ext>
            </a:extLst>
          </p:cNvPr>
          <p:cNvSpPr txBox="1">
            <a:spLocks/>
          </p:cNvSpPr>
          <p:nvPr/>
        </p:nvSpPr>
        <p:spPr>
          <a:xfrm>
            <a:off x="1684421" y="349150"/>
            <a:ext cx="8373979" cy="92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Talk rules</a:t>
            </a:r>
            <a:endParaRPr lang="en-US" sz="18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561360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FCCD026-F891-364D-A767-95B6A135CA74}"/>
              </a:ext>
            </a:extLst>
          </p:cNvPr>
          <p:cNvSpPr txBox="1">
            <a:spLocks/>
          </p:cNvSpPr>
          <p:nvPr/>
        </p:nvSpPr>
        <p:spPr>
          <a:xfrm>
            <a:off x="620790" y="1776182"/>
            <a:ext cx="7010933" cy="3844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Cumulative talk: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Pupils simply accept and agree with what others </a:t>
            </a:r>
            <a:r>
              <a:rPr lang="tr-TR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say</a:t>
            </a:r>
            <a:endParaRPr lang="en-GB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Pupils wait until someone else stops talking so they can share their own idea</a:t>
            </a:r>
            <a:endParaRPr lang="tr-TR" sz="1800" dirty="0">
              <a:solidFill>
                <a:srgbClr val="002060"/>
              </a:solidFill>
              <a:latin typeface="Century Gothic" panose="020B0502020202020204" pitchFamily="34" charset="0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The talk ‘stacks up’ – pupils do use talk to share knowledge, but they do so in an uncritical way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Pupils repeat and may elaborate each other's ideas, but don't evaluate them carefully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8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66700" indent="-266700" algn="l">
              <a:lnSpc>
                <a:spcPct val="150000"/>
              </a:lnSpc>
              <a:spcBef>
                <a:spcPts val="0"/>
              </a:spcBef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71704C5-EE76-4749-B3DC-4F0621A4D0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20" t="15904" r="16132" b="16250"/>
          <a:stretch/>
        </p:blipFill>
        <p:spPr>
          <a:xfrm>
            <a:off x="8247185" y="2145323"/>
            <a:ext cx="3393830" cy="3475784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35BED525-026F-9243-B9AB-7746FFC2B547}"/>
              </a:ext>
            </a:extLst>
          </p:cNvPr>
          <p:cNvSpPr txBox="1">
            <a:spLocks/>
          </p:cNvSpPr>
          <p:nvPr/>
        </p:nvSpPr>
        <p:spPr>
          <a:xfrm>
            <a:off x="1684421" y="349150"/>
            <a:ext cx="8373979" cy="92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Talk rules</a:t>
            </a:r>
            <a:endParaRPr lang="en-US" sz="18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11177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25158" y="1444922"/>
            <a:ext cx="7971417" cy="3933901"/>
          </a:xfrm>
          <a:prstGeom prst="roundRect">
            <a:avLst/>
          </a:prstGeom>
          <a:solidFill>
            <a:srgbClr val="FFFF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Evidence for oracy</a:t>
            </a:r>
            <a:b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</a:br>
            <a:endParaRPr lang="en-US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Oracy in practice:</a:t>
            </a:r>
            <a:b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</a:br>
            <a:endParaRPr lang="en-US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The Oracy Skills Framework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Talk goals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Talk rules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Oracy and transition: the ‘Who am I’ project</a:t>
            </a:r>
            <a:b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</a:br>
            <a:endParaRPr lang="en-US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Oracy and mastery</a:t>
            </a:r>
            <a:endParaRPr lang="en-GB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9636B-228B-5547-A5B2-C59D187084B8}"/>
              </a:ext>
            </a:extLst>
          </p:cNvPr>
          <p:cNvSpPr/>
          <p:nvPr/>
        </p:nvSpPr>
        <p:spPr>
          <a:xfrm>
            <a:off x="1267327" y="265618"/>
            <a:ext cx="9946103" cy="843626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Century Gothic"/>
                <a:cs typeface="Century Gothic"/>
              </a:rPr>
              <a:t>Aims for today</a:t>
            </a:r>
          </a:p>
        </p:txBody>
      </p:sp>
      <p:pic>
        <p:nvPicPr>
          <p:cNvPr id="5" name="Picture 2" descr="AmbitionInstitute_Illustration_Target_Coral_L_RGB.png">
            <a:extLst>
              <a:ext uri="{FF2B5EF4-FFF2-40B4-BE49-F238E27FC236}">
                <a16:creationId xmlns:a16="http://schemas.microsoft.com/office/drawing/2014/main" id="{9B8CFED0-0987-8848-BCAE-088C3864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850" y="1725338"/>
            <a:ext cx="3221580" cy="38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35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FCCD026-F891-364D-A767-95B6A135CA74}"/>
              </a:ext>
            </a:extLst>
          </p:cNvPr>
          <p:cNvSpPr txBox="1">
            <a:spLocks/>
          </p:cNvSpPr>
          <p:nvPr/>
        </p:nvSpPr>
        <p:spPr>
          <a:xfrm>
            <a:off x="579456" y="1621658"/>
            <a:ext cx="9983875" cy="384492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Exploratory talk: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1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Everyone is encouraged to contribute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Everyone listens actively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Pupils share all relevant information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Focus on reasoning – use of the word ‘because’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Contributions build on what has gone before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Pupils ask questions of one other to seek clarity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Ideas may be challenged – but pupils address the point, not the person </a:t>
            </a:r>
          </a:p>
          <a:p>
            <a:pPr marL="285750" indent="-28575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 panose="020B0502020202020204" pitchFamily="34" charset="0"/>
              </a:rPr>
              <a:t>The group seeks agreement for joint decisions</a:t>
            </a: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lnSpc>
                <a:spcPct val="150000"/>
              </a:lnSpc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7361F3B-36F4-7546-802C-2A4D5D716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8323" y="1372421"/>
            <a:ext cx="4343400" cy="4343400"/>
          </a:xfrm>
          <a:prstGeom prst="rect">
            <a:avLst/>
          </a:prstGeom>
        </p:spPr>
      </p:pic>
      <p:sp>
        <p:nvSpPr>
          <p:cNvPr id="5" name="Subtitle 2">
            <a:extLst>
              <a:ext uri="{FF2B5EF4-FFF2-40B4-BE49-F238E27FC236}">
                <a16:creationId xmlns:a16="http://schemas.microsoft.com/office/drawing/2014/main" id="{6B6F353D-EC4F-2845-BCA5-8F7FF8A0E5F8}"/>
              </a:ext>
            </a:extLst>
          </p:cNvPr>
          <p:cNvSpPr txBox="1">
            <a:spLocks/>
          </p:cNvSpPr>
          <p:nvPr/>
        </p:nvSpPr>
        <p:spPr>
          <a:xfrm>
            <a:off x="1684421" y="349150"/>
            <a:ext cx="8373979" cy="92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Talk rules</a:t>
            </a:r>
            <a:endParaRPr lang="en-US" sz="18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3300181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ubtitle 2">
            <a:extLst>
              <a:ext uri="{FF2B5EF4-FFF2-40B4-BE49-F238E27FC236}">
                <a16:creationId xmlns:a16="http://schemas.microsoft.com/office/drawing/2014/main" id="{AFCCD026-F891-364D-A767-95B6A135CA74}"/>
              </a:ext>
            </a:extLst>
          </p:cNvPr>
          <p:cNvSpPr txBox="1">
            <a:spLocks/>
          </p:cNvSpPr>
          <p:nvPr/>
        </p:nvSpPr>
        <p:spPr>
          <a:xfrm>
            <a:off x="745586" y="1514570"/>
            <a:ext cx="7756730" cy="4950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The hat method:</a:t>
            </a:r>
            <a:b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endParaRPr lang="en-US" sz="12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Two scraps of paper each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“When group talk goes well…”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Place into hat (</a:t>
            </a: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</a:t>
            </a: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anonymity)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Repeat for “When group talk goes badly…”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Compile into two lists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Place them </a:t>
            </a:r>
            <a:r>
              <a:rPr lang="en-US" sz="2000" dirty="0">
                <a:solidFill>
                  <a:srgbClr val="002060"/>
                </a:solidFill>
                <a:latin typeface="Century Gothic"/>
              </a:rPr>
              <a:t>side by side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</a:rPr>
              <a:t>Distil into 〜7 ground rules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B1679C2-2C1F-804C-8D44-22DF1D8B12E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9527"/>
          <a:stretch/>
        </p:blipFill>
        <p:spPr>
          <a:xfrm rot="9485615">
            <a:off x="7786466" y="2543901"/>
            <a:ext cx="3081531" cy="2479786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0BBAE084-DA49-4149-8B97-33BBEF7C6D6B}"/>
              </a:ext>
            </a:extLst>
          </p:cNvPr>
          <p:cNvSpPr txBox="1">
            <a:spLocks/>
          </p:cNvSpPr>
          <p:nvPr/>
        </p:nvSpPr>
        <p:spPr>
          <a:xfrm>
            <a:off x="1684421" y="349150"/>
            <a:ext cx="8373979" cy="92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Talk rules</a:t>
            </a:r>
            <a:endParaRPr lang="en-US" sz="18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7365164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E79B461-FA96-F444-AEC1-5992CB73B035}"/>
              </a:ext>
            </a:extLst>
          </p:cNvPr>
          <p:cNvSpPr txBox="1">
            <a:spLocks/>
          </p:cNvSpPr>
          <p:nvPr/>
        </p:nvSpPr>
        <p:spPr>
          <a:xfrm>
            <a:off x="1684421" y="349150"/>
            <a:ext cx="8373979" cy="92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Talk rules</a:t>
            </a:r>
            <a:endParaRPr lang="en-US" sz="18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FCCD026-F891-364D-A767-95B6A135CA74}"/>
              </a:ext>
            </a:extLst>
          </p:cNvPr>
          <p:cNvSpPr txBox="1">
            <a:spLocks/>
          </p:cNvSpPr>
          <p:nvPr/>
        </p:nvSpPr>
        <p:spPr>
          <a:xfrm>
            <a:off x="983509" y="1533780"/>
            <a:ext cx="9775801" cy="49503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>Examples:</a:t>
            </a:r>
          </a:p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endParaRPr lang="en-US" sz="12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We will talk together to think about what to do.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We will share what we know with each other.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We will ask everyone to say what they think.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Everyone will listen carefully to others and consider what we hear.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We will give reasons for what we say.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We will decide what to do only when everyone has said all they want.</a:t>
            </a:r>
          </a:p>
          <a:p>
            <a:pPr marL="457200" indent="-4572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We will try to agree about what we think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5467308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E79B461-FA96-F444-AEC1-5992CB73B035}"/>
              </a:ext>
            </a:extLst>
          </p:cNvPr>
          <p:cNvSpPr txBox="1">
            <a:spLocks/>
          </p:cNvSpPr>
          <p:nvPr/>
        </p:nvSpPr>
        <p:spPr>
          <a:xfrm>
            <a:off x="318608" y="349150"/>
            <a:ext cx="7002048" cy="92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Oracy and transition:</a:t>
            </a:r>
            <a:b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</a:br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 the ‘who am I?’ project</a:t>
            </a:r>
            <a:endParaRPr lang="en-US" sz="18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FCCD026-F891-364D-A767-95B6A135CA74}"/>
              </a:ext>
            </a:extLst>
          </p:cNvPr>
          <p:cNvSpPr txBox="1">
            <a:spLocks/>
          </p:cNvSpPr>
          <p:nvPr/>
        </p:nvSpPr>
        <p:spPr>
          <a:xfrm>
            <a:off x="336980" y="2275048"/>
            <a:ext cx="3765901" cy="2100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Fact file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Photo collage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My ideal day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An interview with my _____</a:t>
            </a:r>
          </a:p>
          <a:p>
            <a:pPr marL="266700" indent="-2667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66700" indent="-2667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0D38C-859A-C44C-8E6E-82B61DDB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679" y="277366"/>
            <a:ext cx="4190214" cy="59339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68FD31B-2737-0746-8CA3-10B8D7D5A04F}"/>
              </a:ext>
            </a:extLst>
          </p:cNvPr>
          <p:cNvSpPr txBox="1">
            <a:spLocks/>
          </p:cNvSpPr>
          <p:nvPr/>
        </p:nvSpPr>
        <p:spPr>
          <a:xfrm>
            <a:off x="4102881" y="2300780"/>
            <a:ext cx="3333522" cy="204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My passions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My ideal school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Hopes and dreams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A letter to my future self</a:t>
            </a:r>
          </a:p>
          <a:p>
            <a:pPr marL="266700" indent="-2667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66700" indent="-2667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BB1FE89-0272-8A4A-9065-610F86A79B3F}"/>
              </a:ext>
            </a:extLst>
          </p:cNvPr>
          <p:cNvSpPr txBox="1">
            <a:spLocks/>
          </p:cNvSpPr>
          <p:nvPr/>
        </p:nvSpPr>
        <p:spPr>
          <a:xfrm>
            <a:off x="336980" y="4838217"/>
            <a:ext cx="7099423" cy="1695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Century Gothic"/>
                <a:cs typeface="Century Gothic"/>
              </a:rPr>
              <a:t>Present to the class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End of year 6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Start of year 7</a:t>
            </a: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051DC-E9EC-0940-979F-B44BCDFA8D81}"/>
              </a:ext>
            </a:extLst>
          </p:cNvPr>
          <p:cNvSpPr/>
          <p:nvPr/>
        </p:nvSpPr>
        <p:spPr>
          <a:xfrm>
            <a:off x="8328355" y="6408545"/>
            <a:ext cx="303672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Gill Sans MT" panose="020B0502020104020203" pitchFamily="34" charset="77"/>
                <a:sym typeface="Wingdings" pitchFamily="2" charset="2"/>
              </a:rPr>
              <a:t></a:t>
            </a:r>
            <a:r>
              <a:rPr lang="en-US" dirty="0">
                <a:solidFill>
                  <a:srgbClr val="002060"/>
                </a:solidFill>
                <a:latin typeface="Gill Sans MT" panose="020B0502020104020203" pitchFamily="34" charset="77"/>
              </a:rPr>
              <a:t> </a:t>
            </a:r>
            <a:r>
              <a:rPr lang="en-US" u="sng" dirty="0" err="1">
                <a:solidFill>
                  <a:srgbClr val="002060"/>
                </a:solidFill>
                <a:latin typeface="Gill Sans MT" panose="020B0502020104020203" pitchFamily="34" charset="77"/>
              </a:rPr>
              <a:t>tinyurl.com</a:t>
            </a:r>
            <a:r>
              <a:rPr lang="en-US" u="sng" dirty="0">
                <a:solidFill>
                  <a:srgbClr val="002060"/>
                </a:solidFill>
                <a:latin typeface="Gill Sans MT" panose="020B0502020104020203" pitchFamily="34" charset="77"/>
              </a:rPr>
              <a:t>/</a:t>
            </a:r>
            <a:r>
              <a:rPr lang="en-US" u="sng" dirty="0" err="1">
                <a:solidFill>
                  <a:srgbClr val="002060"/>
                </a:solidFill>
                <a:latin typeface="Gill Sans MT" panose="020B0502020104020203" pitchFamily="34" charset="77"/>
              </a:rPr>
              <a:t>whoamiHERTS</a:t>
            </a:r>
            <a:endParaRPr lang="en-US" u="sng" dirty="0">
              <a:solidFill>
                <a:srgbClr val="002060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786882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2">
            <a:extLst>
              <a:ext uri="{FF2B5EF4-FFF2-40B4-BE49-F238E27FC236}">
                <a16:creationId xmlns:a16="http://schemas.microsoft.com/office/drawing/2014/main" id="{3E79B461-FA96-F444-AEC1-5992CB73B035}"/>
              </a:ext>
            </a:extLst>
          </p:cNvPr>
          <p:cNvSpPr txBox="1">
            <a:spLocks/>
          </p:cNvSpPr>
          <p:nvPr/>
        </p:nvSpPr>
        <p:spPr>
          <a:xfrm>
            <a:off x="318608" y="349150"/>
            <a:ext cx="7002048" cy="92123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Oracy and transition:</a:t>
            </a:r>
            <a:b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</a:br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 the ‘who am I?’ project</a:t>
            </a:r>
            <a:endParaRPr lang="en-US" sz="1800" dirty="0">
              <a:solidFill>
                <a:srgbClr val="C00000"/>
              </a:solidFill>
              <a:latin typeface="Century Gothic"/>
              <a:cs typeface="Century Gothic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AFCCD026-F891-364D-A767-95B6A135CA74}"/>
              </a:ext>
            </a:extLst>
          </p:cNvPr>
          <p:cNvSpPr txBox="1">
            <a:spLocks/>
          </p:cNvSpPr>
          <p:nvPr/>
        </p:nvSpPr>
        <p:spPr>
          <a:xfrm>
            <a:off x="336980" y="2275048"/>
            <a:ext cx="3765901" cy="21001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Fact file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Photo collage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My ideal day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An interview with my _____</a:t>
            </a:r>
          </a:p>
          <a:p>
            <a:pPr marL="266700" indent="-2667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66700" indent="-2667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AC0D38C-859A-C44C-8E6E-82B61DDBA0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679" y="277366"/>
            <a:ext cx="4190214" cy="59339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A68FD31B-2737-0746-8CA3-10B8D7D5A04F}"/>
              </a:ext>
            </a:extLst>
          </p:cNvPr>
          <p:cNvSpPr txBox="1">
            <a:spLocks/>
          </p:cNvSpPr>
          <p:nvPr/>
        </p:nvSpPr>
        <p:spPr>
          <a:xfrm>
            <a:off x="4102881" y="2300780"/>
            <a:ext cx="3333522" cy="20487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My passions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My ideal school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Hopes and dreams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A letter to my future self</a:t>
            </a:r>
          </a:p>
          <a:p>
            <a:pPr marL="266700" indent="-2667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endParaRPr lang="en-US" sz="12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266700" indent="-266700" algn="l">
              <a:lnSpc>
                <a:spcPts val="2200"/>
              </a:lnSpc>
              <a:spcBef>
                <a:spcPts val="0"/>
              </a:spcBef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BB1FE89-0272-8A4A-9065-610F86A79B3F}"/>
              </a:ext>
            </a:extLst>
          </p:cNvPr>
          <p:cNvSpPr txBox="1">
            <a:spLocks/>
          </p:cNvSpPr>
          <p:nvPr/>
        </p:nvSpPr>
        <p:spPr>
          <a:xfrm>
            <a:off x="336980" y="4838217"/>
            <a:ext cx="7099423" cy="16956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002060"/>
                </a:solidFill>
                <a:latin typeface="Century Gothic"/>
                <a:cs typeface="Century Gothic"/>
              </a:rPr>
              <a:t>Present to the class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End of year 6</a:t>
            </a:r>
          </a:p>
          <a:p>
            <a:pPr marL="342900" indent="-342900" algn="l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Start of year 7</a:t>
            </a: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buFont typeface="Arial"/>
              <a:buChar char="•"/>
            </a:pPr>
            <a:endParaRPr lang="en-US" sz="11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E7CE569-DAD4-084F-8D66-3941781980DF}"/>
              </a:ext>
            </a:extLst>
          </p:cNvPr>
          <p:cNvSpPr/>
          <p:nvPr/>
        </p:nvSpPr>
        <p:spPr>
          <a:xfrm>
            <a:off x="3227077" y="4838885"/>
            <a:ext cx="3960802" cy="1569660"/>
          </a:xfrm>
          <a:prstGeom prst="rect">
            <a:avLst/>
          </a:prstGeom>
          <a:ln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/>
            </a:r>
            <a:b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r>
              <a:rPr lang="en-GB" sz="1600" dirty="0">
                <a:solidFill>
                  <a:srgbClr val="002060"/>
                </a:solidFill>
                <a:latin typeface="Century Gothic" panose="020B0502020202020204" pitchFamily="34" charset="0"/>
              </a:rPr>
              <a:t>‘</a:t>
            </a:r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The thing I am most proud of this year is the “Who am I” project because </a:t>
            </a:r>
            <a:r>
              <a:rPr lang="en-GB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I learnt how to stand up in front of a </a:t>
            </a:r>
            <a:br>
              <a:rPr lang="en-GB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</a:br>
            <a:r>
              <a:rPr lang="en-GB" sz="1600" b="1" i="1" dirty="0">
                <a:solidFill>
                  <a:srgbClr val="C00000"/>
                </a:solidFill>
                <a:latin typeface="Century Gothic" panose="020B0502020202020204" pitchFamily="34" charset="0"/>
              </a:rPr>
              <a:t>big group of people confidently</a:t>
            </a:r>
            <a: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  <a:t>.’ </a:t>
            </a:r>
            <a:br>
              <a:rPr lang="en-GB" sz="1600" i="1" dirty="0">
                <a:solidFill>
                  <a:srgbClr val="002060"/>
                </a:solidFill>
                <a:latin typeface="Century Gothic" panose="020B0502020202020204" pitchFamily="34" charset="0"/>
              </a:rPr>
            </a:br>
            <a:endParaRPr lang="en-GB" sz="1600" dirty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30051DC-E9EC-0940-979F-B44BCDFA8D81}"/>
              </a:ext>
            </a:extLst>
          </p:cNvPr>
          <p:cNvSpPr/>
          <p:nvPr/>
        </p:nvSpPr>
        <p:spPr>
          <a:xfrm>
            <a:off x="8328355" y="6408545"/>
            <a:ext cx="3036729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2060"/>
            </a:solidFill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2060"/>
                </a:solidFill>
                <a:latin typeface="Gill Sans MT" panose="020B0502020104020203" pitchFamily="34" charset="77"/>
                <a:sym typeface="Wingdings" pitchFamily="2" charset="2"/>
              </a:rPr>
              <a:t></a:t>
            </a:r>
            <a:r>
              <a:rPr lang="en-US" dirty="0">
                <a:solidFill>
                  <a:srgbClr val="002060"/>
                </a:solidFill>
                <a:latin typeface="Gill Sans MT" panose="020B0502020104020203" pitchFamily="34" charset="77"/>
              </a:rPr>
              <a:t> </a:t>
            </a:r>
            <a:r>
              <a:rPr lang="en-US" u="sng" dirty="0" err="1">
                <a:solidFill>
                  <a:srgbClr val="002060"/>
                </a:solidFill>
                <a:latin typeface="Gill Sans MT" panose="020B0502020104020203" pitchFamily="34" charset="77"/>
              </a:rPr>
              <a:t>tinyurl.com</a:t>
            </a:r>
            <a:r>
              <a:rPr lang="en-US" u="sng" dirty="0">
                <a:solidFill>
                  <a:srgbClr val="002060"/>
                </a:solidFill>
                <a:latin typeface="Gill Sans MT" panose="020B0502020104020203" pitchFamily="34" charset="77"/>
              </a:rPr>
              <a:t>/</a:t>
            </a:r>
            <a:r>
              <a:rPr lang="en-US" u="sng" dirty="0" err="1">
                <a:solidFill>
                  <a:srgbClr val="002060"/>
                </a:solidFill>
                <a:latin typeface="Gill Sans MT" panose="020B0502020104020203" pitchFamily="34" charset="77"/>
              </a:rPr>
              <a:t>whoamiHERTS</a:t>
            </a:r>
            <a:endParaRPr lang="en-US" u="sng" dirty="0">
              <a:solidFill>
                <a:srgbClr val="002060"/>
              </a:solidFill>
              <a:latin typeface="Gill Sans MT" panose="020B050202010402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6048930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4B492BD-64E7-E945-B1D7-D8B32619FEB1}"/>
              </a:ext>
            </a:extLst>
          </p:cNvPr>
          <p:cNvGrpSpPr/>
          <p:nvPr/>
        </p:nvGrpSpPr>
        <p:grpSpPr>
          <a:xfrm>
            <a:off x="462989" y="1203766"/>
            <a:ext cx="11273740" cy="5480613"/>
            <a:chOff x="172916" y="473705"/>
            <a:chExt cx="11802206" cy="6191647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21A700-50C8-AF40-B5B9-161971617A6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5845" y="945725"/>
              <a:ext cx="11799277" cy="5719627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AB7367BA-82BC-7E47-B6A3-EE3A9ECAEE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5926" b="83495"/>
            <a:stretch/>
          </p:blipFill>
          <p:spPr>
            <a:xfrm>
              <a:off x="172916" y="473707"/>
              <a:ext cx="2840502" cy="944035"/>
            </a:xfrm>
            <a:prstGeom prst="rect">
              <a:avLst/>
            </a:prstGeom>
          </p:spPr>
        </p:pic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28676444-A682-044C-A737-9AE5B429F65D}"/>
              </a:ext>
            </a:extLst>
          </p:cNvPr>
          <p:cNvSpPr/>
          <p:nvPr/>
        </p:nvSpPr>
        <p:spPr>
          <a:xfrm>
            <a:off x="3301924" y="315634"/>
            <a:ext cx="590899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/>
                <a:cs typeface="Century Gothic"/>
              </a:rPr>
              <a:t>ORACY AND MASTERY:</a:t>
            </a:r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The cause and the consequence</a:t>
            </a:r>
            <a:endParaRPr lang="en-US" sz="16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577164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01924" y="315634"/>
            <a:ext cx="590899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/>
                <a:cs typeface="Century Gothic"/>
              </a:rPr>
              <a:t>ORACY AND MASTERY:</a:t>
            </a:r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The cause and the consequence</a:t>
            </a:r>
            <a:endParaRPr lang="en-US" sz="16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B56ED733-84C6-0A4D-B423-F06E3DC4302B}"/>
              </a:ext>
            </a:extLst>
          </p:cNvPr>
          <p:cNvSpPr txBox="1">
            <a:spLocks/>
          </p:cNvSpPr>
          <p:nvPr/>
        </p:nvSpPr>
        <p:spPr>
          <a:xfrm>
            <a:off x="997739" y="2013994"/>
            <a:ext cx="10517362" cy="440995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l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Mastery of oracy </a:t>
            </a: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is a worthwhile educational goal in itself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Speaking and listening provide us with a starting point and a vehicle </a:t>
            </a:r>
            <a:b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for </a:t>
            </a: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gaining mastery </a:t>
            </a: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in other domains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Articulating what you know / are unsure about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Asking questions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Giving and receiving feedback</a:t>
            </a:r>
          </a:p>
          <a:p>
            <a:pPr marL="457200" indent="-457200" algn="l">
              <a:buFont typeface="+mj-lt"/>
              <a:buAutoNum type="arabicPeriod"/>
            </a:pPr>
            <a:endParaRPr lang="en-US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 algn="l"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Oracy is how we </a:t>
            </a: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demonstrate mastery     </a:t>
            </a:r>
          </a:p>
          <a:p>
            <a:pPr lvl="1" algn="l"/>
            <a:endParaRPr lang="en-US" sz="16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Of oracy itself</a:t>
            </a:r>
          </a:p>
          <a:p>
            <a:pPr marL="914400" lvl="1" indent="-457200" algn="l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Within other domains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9653749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ubtitle 2"/>
          <p:cNvSpPr txBox="1">
            <a:spLocks/>
          </p:cNvSpPr>
          <p:nvPr/>
        </p:nvSpPr>
        <p:spPr>
          <a:xfrm>
            <a:off x="3619543" y="2152466"/>
            <a:ext cx="4899314" cy="2101834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solidFill>
                  <a:srgbClr val="002060"/>
                </a:solidFill>
                <a:latin typeface="Century Gothic"/>
                <a:cs typeface="Century Gothic"/>
              </a:rPr>
              <a:t>Dr James Mannion, FCCT</a:t>
            </a:r>
          </a:p>
          <a:p>
            <a:pPr marL="0" indent="0" algn="ctr">
              <a:buNone/>
            </a:pPr>
            <a:endParaRPr lang="en-US" sz="16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  <a:t>Associate, Oracy Cambridge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  <a:t>Director, Rethinking Education</a:t>
            </a:r>
          </a:p>
          <a:p>
            <a:pPr marL="0" indent="0" algn="ctr"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  <a:t>Bespoke </a:t>
            </a:r>
            <a:r>
              <a:rPr lang="en-US" sz="1600" i="1" dirty="0" err="1">
                <a:solidFill>
                  <a:srgbClr val="002060"/>
                </a:solidFill>
                <a:latin typeface="Century Gothic"/>
                <a:cs typeface="Century Gothic"/>
              </a:rPr>
              <a:t>Programmes</a:t>
            </a:r>
            <a: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  <a:t> Leader, </a:t>
            </a:r>
            <a:b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sz="1600" i="1" dirty="0">
                <a:solidFill>
                  <a:srgbClr val="002060"/>
                </a:solidFill>
                <a:latin typeface="Century Gothic"/>
                <a:cs typeface="Century Gothic"/>
              </a:rPr>
              <a:t>UCL Centre for Educational Leadership</a:t>
            </a:r>
          </a:p>
          <a:p>
            <a:pPr marL="0" indent="0" algn="ctr">
              <a:buNone/>
            </a:pPr>
            <a:endParaRPr lang="en-US" sz="1600" i="1" dirty="0">
              <a:solidFill>
                <a:schemeClr val="tx1">
                  <a:lumMod val="75000"/>
                  <a:lumOff val="25000"/>
                </a:schemeClr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r>
              <a:rPr lang="en-US" sz="1600" u="sng" dirty="0" err="1">
                <a:solidFill>
                  <a:srgbClr val="002060"/>
                </a:solidFill>
                <a:latin typeface="Century Gothic"/>
                <a:cs typeface="Century Gothic"/>
              </a:rPr>
              <a:t>james@rethinking-ed.org</a:t>
            </a:r>
            <a:r>
              <a:rPr lang="en-US" sz="1600" dirty="0">
                <a:solidFill>
                  <a:srgbClr val="002060"/>
                </a:solidFill>
                <a:latin typeface="Century Gothic"/>
                <a:cs typeface="Century Gothic"/>
              </a:rPr>
              <a:t>		</a:t>
            </a:r>
            <a:r>
              <a:rPr lang="en-US" sz="1600" u="sng" dirty="0">
                <a:solidFill>
                  <a:srgbClr val="002060"/>
                </a:solidFill>
                <a:latin typeface="Century Gothic"/>
                <a:cs typeface="Century Gothic"/>
              </a:rPr>
              <a:t>@rethinking_ed</a:t>
            </a:r>
          </a:p>
          <a:p>
            <a:pPr marL="0" indent="0" algn="ctr">
              <a:buNone/>
            </a:pPr>
            <a:endParaRPr lang="en-US" sz="1400" u="sng" dirty="0">
              <a:solidFill>
                <a:srgbClr val="0000FF"/>
              </a:solidFill>
              <a:latin typeface="Century Gothic"/>
              <a:cs typeface="Century Gothic"/>
            </a:endParaRPr>
          </a:p>
          <a:p>
            <a:pPr marL="0" indent="0" algn="ctr">
              <a:buNone/>
            </a:pPr>
            <a:endParaRPr lang="en-US" sz="1400" u="sng" dirty="0">
              <a:solidFill>
                <a:srgbClr val="0000FF"/>
              </a:solidFill>
              <a:latin typeface="Century Gothic"/>
              <a:cs typeface="Century Gothic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46934EF-8CDB-A446-B72F-CF8E0E7350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2" y="5367474"/>
            <a:ext cx="2691009" cy="127692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F84AE96-D406-C245-AD22-17E78DA4FE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5069" y="5267107"/>
            <a:ext cx="2483178" cy="14189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F91D35C-5CA8-704D-B684-7777B331F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4318" y="5548983"/>
            <a:ext cx="2288499" cy="113708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EDA11AB6-D1B7-AE45-B1B6-1C3F8EC8E241}"/>
              </a:ext>
            </a:extLst>
          </p:cNvPr>
          <p:cNvSpPr/>
          <p:nvPr/>
        </p:nvSpPr>
        <p:spPr>
          <a:xfrm>
            <a:off x="3301924" y="315634"/>
            <a:ext cx="5908990" cy="11387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Century Gothic"/>
                <a:cs typeface="Century Gothic"/>
              </a:rPr>
              <a:t>ORACY AND MASTERY:</a:t>
            </a:r>
            <a: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  <a:t/>
            </a:r>
            <a:br>
              <a:rPr lang="en-US" sz="24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The cause and the consequence</a:t>
            </a:r>
            <a:endParaRPr lang="en-US" sz="16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2118624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925158" y="1444922"/>
            <a:ext cx="7971417" cy="3933901"/>
          </a:xfrm>
          <a:prstGeom prst="roundRect">
            <a:avLst/>
          </a:prstGeom>
          <a:solidFill>
            <a:srgbClr val="FFFF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b="1" dirty="0">
                <a:solidFill>
                  <a:srgbClr val="C00000"/>
                </a:solidFill>
                <a:latin typeface="Century Gothic"/>
                <a:cs typeface="Century Gothic"/>
              </a:rPr>
              <a:t>Evidence for oracy</a:t>
            </a:r>
            <a:br>
              <a:rPr lang="en-US" sz="2000" b="1" dirty="0">
                <a:solidFill>
                  <a:srgbClr val="C00000"/>
                </a:solidFill>
                <a:latin typeface="Century Gothic"/>
                <a:cs typeface="Century Gothic"/>
              </a:rPr>
            </a:br>
            <a:endParaRPr lang="en-US" sz="2000" b="1" dirty="0">
              <a:solidFill>
                <a:srgbClr val="C00000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Oracy in practice:</a:t>
            </a:r>
            <a:b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</a:br>
            <a:endParaRPr lang="en-US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The Oracy Skills Framework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Talk goals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Talk rules</a:t>
            </a:r>
          </a:p>
          <a:p>
            <a:pPr marL="914400" lvl="1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Oracy and transition: the ‘Who am I’ project</a:t>
            </a:r>
            <a:b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</a:br>
            <a:endParaRPr lang="en-US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457200" indent="-457200">
              <a:lnSpc>
                <a:spcPct val="150000"/>
              </a:lnSpc>
              <a:buFont typeface="+mj-lt"/>
              <a:buAutoNum type="arabicPeriod" startAt="3"/>
            </a:pPr>
            <a:r>
              <a:rPr lang="en-US" sz="2000" dirty="0">
                <a:solidFill>
                  <a:srgbClr val="002060"/>
                </a:solidFill>
                <a:latin typeface="Century Gothic"/>
                <a:cs typeface="Century Gothic"/>
              </a:rPr>
              <a:t>Oracy and mastery</a:t>
            </a:r>
            <a:endParaRPr lang="en-GB" sz="2000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9636B-228B-5547-A5B2-C59D187084B8}"/>
              </a:ext>
            </a:extLst>
          </p:cNvPr>
          <p:cNvSpPr/>
          <p:nvPr/>
        </p:nvSpPr>
        <p:spPr>
          <a:xfrm>
            <a:off x="1267327" y="265618"/>
            <a:ext cx="9946103" cy="843626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002060"/>
                </a:solidFill>
                <a:latin typeface="Century Gothic"/>
                <a:cs typeface="Century Gothic"/>
              </a:rPr>
              <a:t>Aims for today</a:t>
            </a:r>
          </a:p>
        </p:txBody>
      </p:sp>
      <p:pic>
        <p:nvPicPr>
          <p:cNvPr id="5" name="Picture 2" descr="AmbitionInstitute_Illustration_Target_Coral_L_RGB.png">
            <a:extLst>
              <a:ext uri="{FF2B5EF4-FFF2-40B4-BE49-F238E27FC236}">
                <a16:creationId xmlns:a16="http://schemas.microsoft.com/office/drawing/2014/main" id="{9B8CFED0-0987-8848-BCAE-088C3864ED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91850" y="1725338"/>
            <a:ext cx="3221580" cy="3847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09219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7CD5964-7DB7-AD47-909C-D4613FAF5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18" y="534891"/>
            <a:ext cx="4080470" cy="5780666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861480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E7CD5964-7DB7-AD47-909C-D4613FAF5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418" y="534891"/>
            <a:ext cx="4080470" cy="5780666"/>
          </a:xfrm>
          <a:prstGeom prst="rect">
            <a:avLst/>
          </a:prstGeom>
          <a:ln>
            <a:solidFill>
              <a:schemeClr val="tx1"/>
            </a:solidFill>
          </a:ln>
        </p:spPr>
      </p:pic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841EA560-1933-0543-B953-43EDA0BF457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727319" y="534891"/>
          <a:ext cx="7267269" cy="5780666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1476069">
                  <a:extLst>
                    <a:ext uri="{9D8B030D-6E8A-4147-A177-3AD203B41FA5}">
                      <a16:colId xmlns:a16="http://schemas.microsoft.com/office/drawing/2014/main" val="1759452510"/>
                    </a:ext>
                  </a:extLst>
                </a:gridCol>
                <a:gridCol w="5791200">
                  <a:extLst>
                    <a:ext uri="{9D8B030D-6E8A-4147-A177-3AD203B41FA5}">
                      <a16:colId xmlns:a16="http://schemas.microsoft.com/office/drawing/2014/main" val="1333620411"/>
                    </a:ext>
                  </a:extLst>
                </a:gridCol>
              </a:tblGrid>
              <a:tr h="536067">
                <a:tc>
                  <a:txBody>
                    <a:bodyPr/>
                    <a:lstStyle/>
                    <a:p>
                      <a:pPr marR="76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GB" sz="20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R="76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800" dirty="0">
                          <a:effectLst/>
                          <a:latin typeface="Century Gothic" panose="020B0502020202020204" pitchFamily="34" charset="0"/>
                        </a:rPr>
                        <a:t>Area of impact</a:t>
                      </a:r>
                      <a:endParaRPr lang="en-GB" sz="24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17076355"/>
                  </a:ext>
                </a:extLst>
              </a:tr>
              <a:tr h="1956330">
                <a:tc>
                  <a:txBody>
                    <a:bodyPr/>
                    <a:lstStyle/>
                    <a:p>
                      <a:pPr marR="76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Cognitive outcomes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Improved attainment in English, Maths, Science…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Improved literacy skills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Improved verbal and non-verbal reasoning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Enhanced outcomes for pupils with SEND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Enhanced outcomes for bilingual pupils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639823550"/>
                  </a:ext>
                </a:extLst>
              </a:tr>
              <a:tr h="2055897">
                <a:tc>
                  <a:txBody>
                    <a:bodyPr/>
                    <a:lstStyle/>
                    <a:p>
                      <a:pPr marR="76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Social and emotional outcomes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Self-esteem / self-confidence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Engagement and on-task focus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Social development / peer interactions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Emotional intelligence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Greater empathy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US" sz="1600" dirty="0">
                          <a:effectLst/>
                          <a:latin typeface="Century Gothic" panose="020B0502020202020204" pitchFamily="34" charset="0"/>
                        </a:rPr>
                        <a:t>Ability to handle stress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51179004"/>
                  </a:ext>
                </a:extLst>
              </a:tr>
              <a:tr h="1232372">
                <a:tc>
                  <a:txBody>
                    <a:bodyPr/>
                    <a:lstStyle/>
                    <a:p>
                      <a:pPr marR="76200"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GB" sz="1600">
                          <a:effectLst/>
                          <a:latin typeface="Century Gothic" panose="020B0502020202020204" pitchFamily="34" charset="0"/>
                        </a:rPr>
                        <a:t>Life outcomes</a:t>
                      </a:r>
                      <a:endParaRPr lang="en-GB" sz="200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Overcoming social disadvantage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Fewer exclusions, less juvenile offending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</a:endParaRPr>
                    </a:p>
                    <a:p>
                      <a:pPr marL="231775" marR="76200" lvl="0" indent="-231775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 pitchFamily="2" charset="2"/>
                        <a:buChar char=""/>
                        <a:tabLst/>
                      </a:pPr>
                      <a:r>
                        <a:rPr lang="en-GB" sz="1600" dirty="0">
                          <a:effectLst/>
                          <a:latin typeface="Century Gothic" panose="020B0502020202020204" pitchFamily="34" charset="0"/>
                        </a:rPr>
                        <a:t>Improved future earnings</a:t>
                      </a:r>
                      <a:endParaRPr lang="en-GB" sz="2000" dirty="0">
                        <a:effectLst/>
                        <a:latin typeface="Century Gothic" panose="020B0502020202020204" pitchFamily="34" charset="0"/>
                        <a:ea typeface="Cambria" panose="020405030504060302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1091326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9385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9636B-228B-5547-A5B2-C59D187084B8}"/>
              </a:ext>
            </a:extLst>
          </p:cNvPr>
          <p:cNvSpPr/>
          <p:nvPr/>
        </p:nvSpPr>
        <p:spPr>
          <a:xfrm>
            <a:off x="1267327" y="265618"/>
            <a:ext cx="9946103" cy="843626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The </a:t>
            </a:r>
            <a:r>
              <a:rPr lang="en-US" sz="3600" b="1" i="1" dirty="0">
                <a:solidFill>
                  <a:srgbClr val="C00000"/>
                </a:solidFill>
                <a:latin typeface="Century Gothic"/>
                <a:cs typeface="Century Gothic"/>
              </a:rPr>
              <a:t>Learning Skills </a:t>
            </a:r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curriculum</a:t>
            </a: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369E3DA-8F0B-7F4E-AC68-D5E33CFEA251}"/>
              </a:ext>
            </a:extLst>
          </p:cNvPr>
          <p:cNvSpPr/>
          <p:nvPr/>
        </p:nvSpPr>
        <p:spPr>
          <a:xfrm>
            <a:off x="411114" y="1396721"/>
            <a:ext cx="8424936" cy="3843175"/>
          </a:xfrm>
          <a:prstGeom prst="roundRect">
            <a:avLst/>
          </a:prstGeom>
          <a:solidFill>
            <a:srgbClr val="FFFF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Timetabled lessons</a:t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Y7 – 5 lessons / week</a:t>
            </a:r>
            <a:b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Y8 – 3 lessons / week</a:t>
            </a:r>
            <a:b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Y9 – 5 lessons / fortnight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  <a:latin typeface="Century Gothic"/>
              <a:cs typeface="Century Gothic"/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Embedded across the curriculum</a:t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Shared pedagogical strategies</a:t>
            </a:r>
            <a:b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Joined up approach to CPD</a:t>
            </a: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endParaRPr lang="en-US" sz="2000" b="1" dirty="0">
              <a:solidFill>
                <a:srgbClr val="002060"/>
              </a:solidFill>
              <a:latin typeface="Century Gothic"/>
              <a:cs typeface="Century Gothic"/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Strategies for transfer</a:t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</a:t>
            </a:r>
            <a:r>
              <a:rPr lang="en-GB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cs typeface="Century Gothic"/>
              </a:rPr>
              <a:t>Transfer out (of </a:t>
            </a:r>
            <a:r>
              <a:rPr lang="en-GB" i="1" dirty="0">
                <a:solidFill>
                  <a:srgbClr val="002060"/>
                </a:solidFill>
                <a:latin typeface="Century Gothic"/>
                <a:cs typeface="Century Gothic"/>
              </a:rPr>
              <a:t>Learning Skills</a:t>
            </a:r>
            <a:r>
              <a:rPr lang="en-GB" dirty="0">
                <a:solidFill>
                  <a:srgbClr val="002060"/>
                </a:solidFill>
                <a:latin typeface="Century Gothic"/>
                <a:cs typeface="Century Gothic"/>
              </a:rPr>
              <a:t>)</a:t>
            </a:r>
            <a:br>
              <a:rPr lang="en-GB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GB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</a:t>
            </a:r>
            <a:r>
              <a:rPr lang="en-GB" dirty="0">
                <a:solidFill>
                  <a:srgbClr val="002060"/>
                </a:solidFill>
                <a:latin typeface="Century Gothic"/>
                <a:cs typeface="Century Gothic"/>
              </a:rPr>
              <a:t>Transfer in (to subject learning)</a:t>
            </a:r>
          </a:p>
          <a:p>
            <a:endParaRPr lang="en-GB" sz="20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40068492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11114" y="1396721"/>
            <a:ext cx="8424936" cy="3843175"/>
          </a:xfrm>
          <a:prstGeom prst="roundRect">
            <a:avLst/>
          </a:prstGeom>
          <a:solidFill>
            <a:srgbClr val="FFFF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Timetabled lessons</a:t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Y7 – 5 lessons / week</a:t>
            </a:r>
            <a:b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Y8 – 3 lessons / week</a:t>
            </a:r>
            <a:b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Y9 – 5 lessons / fortnight</a:t>
            </a:r>
          </a:p>
          <a:p>
            <a:pPr marL="457200" indent="-457200">
              <a:buFont typeface="+mj-lt"/>
              <a:buAutoNum type="arabicPeriod"/>
            </a:pPr>
            <a:endParaRPr lang="en-US" sz="2000" b="1" dirty="0">
              <a:solidFill>
                <a:srgbClr val="002060"/>
              </a:solidFill>
              <a:latin typeface="Century Gothic"/>
              <a:cs typeface="Century Gothic"/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Embedded across the curriculum</a:t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Shared pedagogical strategies</a:t>
            </a:r>
            <a:b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Joined up approach to CPD</a:t>
            </a: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endParaRPr lang="en-US" sz="2000" b="1" dirty="0">
              <a:solidFill>
                <a:srgbClr val="002060"/>
              </a:solidFill>
              <a:latin typeface="Century Gothic"/>
              <a:cs typeface="Century Gothic"/>
              <a:sym typeface="Wingdings" pitchFamily="2" charset="2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Strategies for transfer</a:t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/>
            </a:r>
            <a:b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</a:b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</a:t>
            </a:r>
            <a:r>
              <a:rPr lang="en-GB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 </a:t>
            </a:r>
            <a:r>
              <a:rPr lang="en-GB" dirty="0">
                <a:solidFill>
                  <a:srgbClr val="002060"/>
                </a:solidFill>
                <a:latin typeface="Century Gothic"/>
                <a:cs typeface="Century Gothic"/>
              </a:rPr>
              <a:t>Transfer out (of </a:t>
            </a:r>
            <a:r>
              <a:rPr lang="en-GB" i="1" dirty="0">
                <a:solidFill>
                  <a:srgbClr val="002060"/>
                </a:solidFill>
                <a:latin typeface="Century Gothic"/>
                <a:cs typeface="Century Gothic"/>
              </a:rPr>
              <a:t>Learning Skills</a:t>
            </a:r>
            <a:r>
              <a:rPr lang="en-GB" dirty="0">
                <a:solidFill>
                  <a:srgbClr val="002060"/>
                </a:solidFill>
                <a:latin typeface="Century Gothic"/>
                <a:cs typeface="Century Gothic"/>
              </a:rPr>
              <a:t>)</a:t>
            </a:r>
            <a:br>
              <a:rPr lang="en-GB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GB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</a:t>
            </a:r>
            <a:r>
              <a:rPr lang="en-GB" dirty="0">
                <a:solidFill>
                  <a:srgbClr val="002060"/>
                </a:solidFill>
                <a:latin typeface="Century Gothic"/>
                <a:cs typeface="Century Gothic"/>
              </a:rPr>
              <a:t>Transfer in (to subject learning)</a:t>
            </a:r>
          </a:p>
          <a:p>
            <a:endParaRPr lang="en-GB" sz="20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4009636B-228B-5547-A5B2-C59D187084B8}"/>
              </a:ext>
            </a:extLst>
          </p:cNvPr>
          <p:cNvSpPr/>
          <p:nvPr/>
        </p:nvSpPr>
        <p:spPr>
          <a:xfrm>
            <a:off x="1267327" y="265618"/>
            <a:ext cx="9946103" cy="843626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The </a:t>
            </a:r>
            <a:r>
              <a:rPr lang="en-US" sz="3600" b="1" i="1" dirty="0">
                <a:solidFill>
                  <a:srgbClr val="C00000"/>
                </a:solidFill>
                <a:latin typeface="Century Gothic"/>
                <a:cs typeface="Century Gothic"/>
              </a:rPr>
              <a:t>Learning Skills </a:t>
            </a:r>
            <a:r>
              <a:rPr lang="en-US" sz="3600" b="1" dirty="0">
                <a:solidFill>
                  <a:srgbClr val="C00000"/>
                </a:solidFill>
                <a:latin typeface="Century Gothic"/>
                <a:cs typeface="Century Gothic"/>
              </a:rPr>
              <a:t>curriculum</a:t>
            </a:r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8CCD22E3-50AE-D14D-A8DF-FFC8092A61B2}"/>
              </a:ext>
            </a:extLst>
          </p:cNvPr>
          <p:cNvSpPr/>
          <p:nvPr/>
        </p:nvSpPr>
        <p:spPr>
          <a:xfrm>
            <a:off x="5936206" y="1292548"/>
            <a:ext cx="5799688" cy="3843175"/>
          </a:xfrm>
          <a:prstGeom prst="roundRect">
            <a:avLst/>
          </a:prstGeom>
          <a:solidFill>
            <a:srgbClr val="FFFF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A ‘complex intervention’ - 3 key concepts: metacognition, self-regulation, </a:t>
            </a:r>
            <a:r>
              <a:rPr lang="en-US" sz="2000" b="1" dirty="0">
                <a:solidFill>
                  <a:srgbClr val="C00000"/>
                </a:solidFill>
                <a:latin typeface="Century Gothic"/>
                <a:cs typeface="Century Gothic"/>
              </a:rPr>
              <a:t>oracy</a:t>
            </a:r>
          </a:p>
          <a:p>
            <a:endParaRPr lang="en-US" sz="20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Shared language of learning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Philosophy for children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Presentational talk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Structured debates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Talk goals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</a:rPr>
              <a:t>Talk rules…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8-year, mixed-methods evaluation</a:t>
            </a:r>
          </a:p>
          <a:p>
            <a:endParaRPr lang="en-US" sz="20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</a:rPr>
              <a:t>4 cohorts of students, Y7 </a:t>
            </a:r>
            <a:r>
              <a:rPr lang="en-US" sz="2000" b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 Y11</a:t>
            </a:r>
          </a:p>
          <a:p>
            <a:endParaRPr lang="en-US" sz="20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1 control cohort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3 </a:t>
            </a:r>
            <a:r>
              <a:rPr lang="en-US" i="1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Learning Skills </a:t>
            </a:r>
            <a:r>
              <a:rPr lang="en-US" dirty="0">
                <a:solidFill>
                  <a:srgbClr val="002060"/>
                </a:solidFill>
                <a:latin typeface="Century Gothic"/>
                <a:cs typeface="Century Gothic"/>
                <a:sym typeface="Wingdings" pitchFamily="2" charset="2"/>
              </a:rPr>
              <a:t>cohorts</a:t>
            </a:r>
            <a:endParaRPr lang="en-GB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endParaRPr lang="en-GB" sz="2000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7364775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2566772230"/>
              </p:ext>
            </p:extLst>
          </p:nvPr>
        </p:nvGraphicFramePr>
        <p:xfrm>
          <a:off x="2296482" y="1484785"/>
          <a:ext cx="7848872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70D07FD1-8ED7-1844-885D-37AB0ACEB86D}"/>
              </a:ext>
            </a:extLst>
          </p:cNvPr>
          <p:cNvSpPr/>
          <p:nvPr/>
        </p:nvSpPr>
        <p:spPr>
          <a:xfrm>
            <a:off x="1319134" y="299457"/>
            <a:ext cx="9803568" cy="648072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entury Gothic"/>
                <a:cs typeface="Century Gothic"/>
              </a:rPr>
              <a:t>Gains in academic learning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cs typeface="Century Gothic"/>
              </a:rPr>
              <a:t>: 3-year analysis</a:t>
            </a:r>
          </a:p>
          <a:p>
            <a:pPr algn="ctr">
              <a:lnSpc>
                <a:spcPct val="120000"/>
              </a:lnSpc>
            </a:pPr>
            <a:endParaRPr lang="en-US" sz="32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sz="32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sz="32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27409530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5"/>
          <p:cNvGraphicFramePr/>
          <p:nvPr>
            <p:extLst/>
          </p:nvPr>
        </p:nvGraphicFramePr>
        <p:xfrm>
          <a:off x="397733" y="1402722"/>
          <a:ext cx="9124383" cy="5373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Oval 1"/>
          <p:cNvSpPr/>
          <p:nvPr/>
        </p:nvSpPr>
        <p:spPr>
          <a:xfrm>
            <a:off x="8598497" y="2069953"/>
            <a:ext cx="895167" cy="3372203"/>
          </a:xfrm>
          <a:prstGeom prst="ellipse">
            <a:avLst/>
          </a:prstGeom>
          <a:noFill/>
          <a:ln w="38100" cmpd="sng">
            <a:solidFill>
              <a:srgbClr val="CC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CB11118-F8B5-4E41-9448-38320D624293}"/>
              </a:ext>
            </a:extLst>
          </p:cNvPr>
          <p:cNvSpPr/>
          <p:nvPr/>
        </p:nvSpPr>
        <p:spPr>
          <a:xfrm>
            <a:off x="1319134" y="299457"/>
            <a:ext cx="9803568" cy="648072"/>
          </a:xfrm>
          <a:prstGeom prst="roundRect">
            <a:avLst/>
          </a:prstGeom>
          <a:noFill/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200" b="1" dirty="0">
                <a:solidFill>
                  <a:srgbClr val="C00000"/>
                </a:solidFill>
                <a:latin typeface="Century Gothic"/>
                <a:cs typeface="Century Gothic"/>
              </a:rPr>
              <a:t>Closing the gap</a:t>
            </a:r>
            <a:r>
              <a:rPr lang="en-US" sz="3200" b="1" dirty="0">
                <a:solidFill>
                  <a:srgbClr val="002060"/>
                </a:solidFill>
                <a:latin typeface="Century Gothic"/>
                <a:cs typeface="Century Gothic"/>
              </a:rPr>
              <a:t>: 3-year analysis</a:t>
            </a:r>
          </a:p>
          <a:p>
            <a:pPr algn="ctr">
              <a:lnSpc>
                <a:spcPct val="120000"/>
              </a:lnSpc>
            </a:pPr>
            <a:endParaRPr lang="en-US" sz="32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sz="3200" b="1" dirty="0">
              <a:solidFill>
                <a:srgbClr val="002060"/>
              </a:solidFill>
              <a:latin typeface="Century Gothic"/>
              <a:cs typeface="Century Gothic"/>
            </a:endParaRPr>
          </a:p>
          <a:p>
            <a:pPr algn="ctr">
              <a:lnSpc>
                <a:spcPct val="120000"/>
              </a:lnSpc>
            </a:pPr>
            <a:endParaRPr lang="en-US" sz="3200" b="1" dirty="0">
              <a:solidFill>
                <a:srgbClr val="002060"/>
              </a:solidFill>
              <a:latin typeface="Century Gothic"/>
              <a:cs typeface="Century Gothic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0B070EE-F824-E147-AC83-8B24E653E2F4}"/>
              </a:ext>
            </a:extLst>
          </p:cNvPr>
          <p:cNvSpPr/>
          <p:nvPr/>
        </p:nvSpPr>
        <p:spPr>
          <a:xfrm>
            <a:off x="10088214" y="1402722"/>
            <a:ext cx="1848583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92% </a:t>
            </a:r>
            <a:b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</a:br>
            <a:r>
              <a:rPr lang="en-US" sz="2800" b="1" dirty="0">
                <a:solidFill>
                  <a:srgbClr val="002060"/>
                </a:solidFill>
                <a:latin typeface="Century Gothic"/>
                <a:cs typeface="Century Gothic"/>
              </a:rPr>
              <a:t>reduction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6799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3207</TotalTime>
  <Words>1335</Words>
  <Application>Microsoft Office PowerPoint</Application>
  <PresentationFormat>Widescreen</PresentationFormat>
  <Paragraphs>246</Paragraphs>
  <Slides>27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Arial</vt:lpstr>
      <vt:lpstr>Calibri</vt:lpstr>
      <vt:lpstr>Cambria</vt:lpstr>
      <vt:lpstr>Century Gothic</vt:lpstr>
      <vt:lpstr>Gill Sans MT</vt:lpstr>
      <vt:lpstr>Symbol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Practitioner research programme: session one</dc:title>
  <dc:subject/>
  <dc:creator>James Mannion</dc:creator>
  <cp:keywords/>
  <dc:description/>
  <cp:lastModifiedBy>H. Mason-Smith</cp:lastModifiedBy>
  <cp:revision>219</cp:revision>
  <cp:lastPrinted>2021-03-08T15:48:08Z</cp:lastPrinted>
  <dcterms:created xsi:type="dcterms:W3CDTF">2017-03-15T17:44:35Z</dcterms:created>
  <dcterms:modified xsi:type="dcterms:W3CDTF">2021-03-09T09:31:21Z</dcterms:modified>
  <cp:category/>
</cp:coreProperties>
</file>